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286" r:id="rId45"/>
    <p:sldId id="287" r:id="rId46"/>
    <p:sldId id="319" r:id="rId47"/>
    <p:sldId id="320" r:id="rId48"/>
    <p:sldId id="321" r:id="rId49"/>
    <p:sldId id="322" r:id="rId50"/>
    <p:sldId id="323" r:id="rId51"/>
    <p:sldId id="324"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4" r:id="rId66"/>
    <p:sldId id="315" r:id="rId67"/>
    <p:sldId id="316" r:id="rId68"/>
    <p:sldId id="317"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5EA48D4C-BFFC-461D-8589-64C10850D95B}" type="datetimeFigureOut">
              <a:rPr lang="en-US" smtClean="0"/>
              <a:pPr/>
              <a:t>12/2/2020</a:t>
            </a:fld>
            <a:endParaRPr lang="ta-IN"/>
          </a:p>
        </p:txBody>
      </p:sp>
      <p:sp>
        <p:nvSpPr>
          <p:cNvPr id="5" name="Footer Placeholder 4"/>
          <p:cNvSpPr>
            <a:spLocks noGrp="1"/>
          </p:cNvSpPr>
          <p:nvPr>
            <p:ph type="ftr" sz="quarter" idx="11"/>
          </p:nvPr>
        </p:nvSpPr>
        <p:spPr/>
        <p:txBody>
          <a:bodyPr/>
          <a:lstStyle/>
          <a:p>
            <a:endParaRPr lang="ta-IN"/>
          </a:p>
        </p:txBody>
      </p:sp>
      <p:sp>
        <p:nvSpPr>
          <p:cNvPr id="6" name="Slide Number Placeholder 5"/>
          <p:cNvSpPr>
            <a:spLocks noGrp="1"/>
          </p:cNvSpPr>
          <p:nvPr>
            <p:ph type="sldNum" sz="quarter" idx="12"/>
          </p:nvPr>
        </p:nvSpPr>
        <p:spPr/>
        <p:txBody>
          <a:bodyPr/>
          <a:lstStyle/>
          <a:p>
            <a:fld id="{690C9EA8-3A2B-4BFF-ACB8-EB23CE98D470}" type="slidenum">
              <a:rPr lang="ta-IN" smtClean="0"/>
              <a:pPr/>
              <a:t>‹#›</a:t>
            </a:fld>
            <a:endParaRPr lang="ta-IN"/>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A48D4C-BFFC-461D-8589-64C10850D95B}" type="datetimeFigureOut">
              <a:rPr lang="en-US" smtClean="0"/>
              <a:pPr/>
              <a:t>12/2/2020</a:t>
            </a:fld>
            <a:endParaRPr lang="ta-IN"/>
          </a:p>
        </p:txBody>
      </p:sp>
      <p:sp>
        <p:nvSpPr>
          <p:cNvPr id="5" name="Footer Placeholder 4"/>
          <p:cNvSpPr>
            <a:spLocks noGrp="1"/>
          </p:cNvSpPr>
          <p:nvPr>
            <p:ph type="ftr" sz="quarter" idx="11"/>
          </p:nvPr>
        </p:nvSpPr>
        <p:spPr/>
        <p:txBody>
          <a:bodyPr/>
          <a:lstStyle/>
          <a:p>
            <a:endParaRPr lang="ta-IN"/>
          </a:p>
        </p:txBody>
      </p:sp>
      <p:sp>
        <p:nvSpPr>
          <p:cNvPr id="6" name="Slide Number Placeholder 5"/>
          <p:cNvSpPr>
            <a:spLocks noGrp="1"/>
          </p:cNvSpPr>
          <p:nvPr>
            <p:ph type="sldNum" sz="quarter" idx="12"/>
          </p:nvPr>
        </p:nvSpPr>
        <p:spPr/>
        <p:txBody>
          <a:bodyPr/>
          <a:lstStyle/>
          <a:p>
            <a:fld id="{690C9EA8-3A2B-4BFF-ACB8-EB23CE98D470}" type="slidenum">
              <a:rPr lang="ta-IN" smtClean="0"/>
              <a:pPr/>
              <a:t>‹#›</a:t>
            </a:fld>
            <a:endParaRPr lang="ta-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A48D4C-BFFC-461D-8589-64C10850D95B}" type="datetimeFigureOut">
              <a:rPr lang="en-US" smtClean="0"/>
              <a:pPr/>
              <a:t>12/2/2020</a:t>
            </a:fld>
            <a:endParaRPr lang="ta-IN"/>
          </a:p>
        </p:txBody>
      </p:sp>
      <p:sp>
        <p:nvSpPr>
          <p:cNvPr id="5" name="Footer Placeholder 4"/>
          <p:cNvSpPr>
            <a:spLocks noGrp="1"/>
          </p:cNvSpPr>
          <p:nvPr>
            <p:ph type="ftr" sz="quarter" idx="11"/>
          </p:nvPr>
        </p:nvSpPr>
        <p:spPr>
          <a:xfrm>
            <a:off x="2640597" y="6377459"/>
            <a:ext cx="3836404" cy="365125"/>
          </a:xfrm>
        </p:spPr>
        <p:txBody>
          <a:bodyPr/>
          <a:lstStyle/>
          <a:p>
            <a:endParaRPr lang="ta-IN"/>
          </a:p>
        </p:txBody>
      </p:sp>
      <p:sp>
        <p:nvSpPr>
          <p:cNvPr id="6" name="Slide Number Placeholder 5"/>
          <p:cNvSpPr>
            <a:spLocks noGrp="1"/>
          </p:cNvSpPr>
          <p:nvPr>
            <p:ph type="sldNum" sz="quarter" idx="12"/>
          </p:nvPr>
        </p:nvSpPr>
        <p:spPr/>
        <p:txBody>
          <a:bodyPr/>
          <a:lstStyle/>
          <a:p>
            <a:fld id="{690C9EA8-3A2B-4BFF-ACB8-EB23CE98D470}" type="slidenum">
              <a:rPr lang="ta-IN" smtClean="0"/>
              <a:pPr/>
              <a:t>‹#›</a:t>
            </a:fld>
            <a:endParaRPr lang="ta-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A48D4C-BFFC-461D-8589-64C10850D95B}" type="datetimeFigureOut">
              <a:rPr lang="en-US" smtClean="0"/>
              <a:pPr/>
              <a:t>12/2/2020</a:t>
            </a:fld>
            <a:endParaRPr lang="ta-IN"/>
          </a:p>
        </p:txBody>
      </p:sp>
      <p:sp>
        <p:nvSpPr>
          <p:cNvPr id="5" name="Footer Placeholder 4"/>
          <p:cNvSpPr>
            <a:spLocks noGrp="1"/>
          </p:cNvSpPr>
          <p:nvPr>
            <p:ph type="ftr" sz="quarter" idx="11"/>
          </p:nvPr>
        </p:nvSpPr>
        <p:spPr/>
        <p:txBody>
          <a:bodyPr/>
          <a:lstStyle/>
          <a:p>
            <a:endParaRPr lang="ta-IN"/>
          </a:p>
        </p:txBody>
      </p:sp>
      <p:sp>
        <p:nvSpPr>
          <p:cNvPr id="6" name="Slide Number Placeholder 5"/>
          <p:cNvSpPr>
            <a:spLocks noGrp="1"/>
          </p:cNvSpPr>
          <p:nvPr>
            <p:ph type="sldNum" sz="quarter" idx="12"/>
          </p:nvPr>
        </p:nvSpPr>
        <p:spPr/>
        <p:txBody>
          <a:bodyPr/>
          <a:lstStyle/>
          <a:p>
            <a:fld id="{690C9EA8-3A2B-4BFF-ACB8-EB23CE98D470}" type="slidenum">
              <a:rPr lang="ta-IN" smtClean="0"/>
              <a:pPr/>
              <a:t>‹#›</a:t>
            </a:fld>
            <a:endParaRPr lang="ta-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EA48D4C-BFFC-461D-8589-64C10850D95B}" type="datetimeFigureOut">
              <a:rPr lang="en-US" smtClean="0"/>
              <a:pPr/>
              <a:t>12/2/2020</a:t>
            </a:fld>
            <a:endParaRPr lang="ta-IN"/>
          </a:p>
        </p:txBody>
      </p:sp>
      <p:sp>
        <p:nvSpPr>
          <p:cNvPr id="5" name="Footer Placeholder 4"/>
          <p:cNvSpPr>
            <a:spLocks noGrp="1"/>
          </p:cNvSpPr>
          <p:nvPr>
            <p:ph type="ftr" sz="quarter" idx="11"/>
          </p:nvPr>
        </p:nvSpPr>
        <p:spPr/>
        <p:txBody>
          <a:bodyPr/>
          <a:lstStyle/>
          <a:p>
            <a:endParaRPr lang="ta-IN"/>
          </a:p>
        </p:txBody>
      </p:sp>
      <p:sp>
        <p:nvSpPr>
          <p:cNvPr id="6" name="Slide Number Placeholder 5"/>
          <p:cNvSpPr>
            <a:spLocks noGrp="1"/>
          </p:cNvSpPr>
          <p:nvPr>
            <p:ph type="sldNum" sz="quarter" idx="12"/>
          </p:nvPr>
        </p:nvSpPr>
        <p:spPr/>
        <p:txBody>
          <a:bodyPr/>
          <a:lstStyle/>
          <a:p>
            <a:fld id="{690C9EA8-3A2B-4BFF-ACB8-EB23CE98D470}" type="slidenum">
              <a:rPr lang="ta-IN" smtClean="0"/>
              <a:pPr/>
              <a:t>‹#›</a:t>
            </a:fld>
            <a:endParaRPr lang="ta-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EA48D4C-BFFC-461D-8589-64C10850D95B}" type="datetimeFigureOut">
              <a:rPr lang="en-US" smtClean="0"/>
              <a:pPr/>
              <a:t>12/2/2020</a:t>
            </a:fld>
            <a:endParaRPr lang="ta-IN"/>
          </a:p>
        </p:txBody>
      </p:sp>
      <p:sp>
        <p:nvSpPr>
          <p:cNvPr id="6" name="Footer Placeholder 5"/>
          <p:cNvSpPr>
            <a:spLocks noGrp="1"/>
          </p:cNvSpPr>
          <p:nvPr>
            <p:ph type="ftr" sz="quarter" idx="11"/>
          </p:nvPr>
        </p:nvSpPr>
        <p:spPr/>
        <p:txBody>
          <a:bodyPr/>
          <a:lstStyle/>
          <a:p>
            <a:endParaRPr lang="ta-IN"/>
          </a:p>
        </p:txBody>
      </p:sp>
      <p:sp>
        <p:nvSpPr>
          <p:cNvPr id="7" name="Slide Number Placeholder 6"/>
          <p:cNvSpPr>
            <a:spLocks noGrp="1"/>
          </p:cNvSpPr>
          <p:nvPr>
            <p:ph type="sldNum" sz="quarter" idx="12"/>
          </p:nvPr>
        </p:nvSpPr>
        <p:spPr/>
        <p:txBody>
          <a:bodyPr/>
          <a:lstStyle/>
          <a:p>
            <a:fld id="{690C9EA8-3A2B-4BFF-ACB8-EB23CE98D470}" type="slidenum">
              <a:rPr lang="ta-IN" smtClean="0"/>
              <a:pPr/>
              <a:t>‹#›</a:t>
            </a:fld>
            <a:endParaRPr lang="ta-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EA48D4C-BFFC-461D-8589-64C10850D95B}" type="datetimeFigureOut">
              <a:rPr lang="en-US" smtClean="0"/>
              <a:pPr/>
              <a:t>12/2/2020</a:t>
            </a:fld>
            <a:endParaRPr lang="ta-IN"/>
          </a:p>
        </p:txBody>
      </p:sp>
      <p:sp>
        <p:nvSpPr>
          <p:cNvPr id="8" name="Footer Placeholder 7"/>
          <p:cNvSpPr>
            <a:spLocks noGrp="1"/>
          </p:cNvSpPr>
          <p:nvPr>
            <p:ph type="ftr" sz="quarter" idx="11"/>
          </p:nvPr>
        </p:nvSpPr>
        <p:spPr/>
        <p:txBody>
          <a:bodyPr/>
          <a:lstStyle/>
          <a:p>
            <a:endParaRPr lang="ta-IN"/>
          </a:p>
        </p:txBody>
      </p:sp>
      <p:sp>
        <p:nvSpPr>
          <p:cNvPr id="9" name="Slide Number Placeholder 8"/>
          <p:cNvSpPr>
            <a:spLocks noGrp="1"/>
          </p:cNvSpPr>
          <p:nvPr>
            <p:ph type="sldNum" sz="quarter" idx="12"/>
          </p:nvPr>
        </p:nvSpPr>
        <p:spPr/>
        <p:txBody>
          <a:bodyPr/>
          <a:lstStyle/>
          <a:p>
            <a:fld id="{690C9EA8-3A2B-4BFF-ACB8-EB23CE98D470}" type="slidenum">
              <a:rPr lang="ta-IN" smtClean="0"/>
              <a:pPr/>
              <a:t>‹#›</a:t>
            </a:fld>
            <a:endParaRPr lang="ta-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EA48D4C-BFFC-461D-8589-64C10850D95B}" type="datetimeFigureOut">
              <a:rPr lang="en-US" smtClean="0"/>
              <a:pPr/>
              <a:t>12/2/2020</a:t>
            </a:fld>
            <a:endParaRPr lang="ta-IN"/>
          </a:p>
        </p:txBody>
      </p:sp>
      <p:sp>
        <p:nvSpPr>
          <p:cNvPr id="4" name="Footer Placeholder 3"/>
          <p:cNvSpPr>
            <a:spLocks noGrp="1"/>
          </p:cNvSpPr>
          <p:nvPr>
            <p:ph type="ftr" sz="quarter" idx="11"/>
          </p:nvPr>
        </p:nvSpPr>
        <p:spPr/>
        <p:txBody>
          <a:bodyPr/>
          <a:lstStyle/>
          <a:p>
            <a:endParaRPr lang="ta-IN"/>
          </a:p>
        </p:txBody>
      </p:sp>
      <p:sp>
        <p:nvSpPr>
          <p:cNvPr id="5" name="Slide Number Placeholder 4"/>
          <p:cNvSpPr>
            <a:spLocks noGrp="1"/>
          </p:cNvSpPr>
          <p:nvPr>
            <p:ph type="sldNum" sz="quarter" idx="12"/>
          </p:nvPr>
        </p:nvSpPr>
        <p:spPr/>
        <p:txBody>
          <a:bodyPr/>
          <a:lstStyle/>
          <a:p>
            <a:fld id="{690C9EA8-3A2B-4BFF-ACB8-EB23CE98D470}" type="slidenum">
              <a:rPr lang="ta-IN" smtClean="0"/>
              <a:pPr/>
              <a:t>‹#›</a:t>
            </a:fld>
            <a:endParaRPr lang="ta-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A48D4C-BFFC-461D-8589-64C10850D95B}" type="datetimeFigureOut">
              <a:rPr lang="en-US" smtClean="0"/>
              <a:pPr/>
              <a:t>12/2/2020</a:t>
            </a:fld>
            <a:endParaRPr lang="ta-IN"/>
          </a:p>
        </p:txBody>
      </p:sp>
      <p:sp>
        <p:nvSpPr>
          <p:cNvPr id="3" name="Footer Placeholder 2"/>
          <p:cNvSpPr>
            <a:spLocks noGrp="1"/>
          </p:cNvSpPr>
          <p:nvPr>
            <p:ph type="ftr" sz="quarter" idx="11"/>
          </p:nvPr>
        </p:nvSpPr>
        <p:spPr/>
        <p:txBody>
          <a:bodyPr/>
          <a:lstStyle/>
          <a:p>
            <a:endParaRPr lang="ta-IN"/>
          </a:p>
        </p:txBody>
      </p:sp>
      <p:sp>
        <p:nvSpPr>
          <p:cNvPr id="4" name="Slide Number Placeholder 3"/>
          <p:cNvSpPr>
            <a:spLocks noGrp="1"/>
          </p:cNvSpPr>
          <p:nvPr>
            <p:ph type="sldNum" sz="quarter" idx="12"/>
          </p:nvPr>
        </p:nvSpPr>
        <p:spPr/>
        <p:txBody>
          <a:bodyPr/>
          <a:lstStyle/>
          <a:p>
            <a:fld id="{690C9EA8-3A2B-4BFF-ACB8-EB23CE98D470}" type="slidenum">
              <a:rPr lang="ta-IN" smtClean="0"/>
              <a:pPr/>
              <a:t>‹#›</a:t>
            </a:fld>
            <a:endParaRPr lang="ta-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EA48D4C-BFFC-461D-8589-64C10850D95B}" type="datetimeFigureOut">
              <a:rPr lang="en-US" smtClean="0"/>
              <a:pPr/>
              <a:t>12/2/2020</a:t>
            </a:fld>
            <a:endParaRPr lang="ta-IN"/>
          </a:p>
        </p:txBody>
      </p:sp>
      <p:sp>
        <p:nvSpPr>
          <p:cNvPr id="6" name="Footer Placeholder 5"/>
          <p:cNvSpPr>
            <a:spLocks noGrp="1"/>
          </p:cNvSpPr>
          <p:nvPr>
            <p:ph type="ftr" sz="quarter" idx="11"/>
          </p:nvPr>
        </p:nvSpPr>
        <p:spPr/>
        <p:txBody>
          <a:bodyPr/>
          <a:lstStyle/>
          <a:p>
            <a:endParaRPr lang="ta-IN"/>
          </a:p>
        </p:txBody>
      </p:sp>
      <p:sp>
        <p:nvSpPr>
          <p:cNvPr id="7" name="Slide Number Placeholder 6"/>
          <p:cNvSpPr>
            <a:spLocks noGrp="1"/>
          </p:cNvSpPr>
          <p:nvPr>
            <p:ph type="sldNum" sz="quarter" idx="12"/>
          </p:nvPr>
        </p:nvSpPr>
        <p:spPr/>
        <p:txBody>
          <a:bodyPr/>
          <a:lstStyle/>
          <a:p>
            <a:fld id="{690C9EA8-3A2B-4BFF-ACB8-EB23CE98D470}" type="slidenum">
              <a:rPr lang="ta-IN" smtClean="0"/>
              <a:pPr/>
              <a:t>‹#›</a:t>
            </a:fld>
            <a:endParaRPr lang="ta-IN"/>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5EA48D4C-BFFC-461D-8589-64C10850D95B}" type="datetimeFigureOut">
              <a:rPr lang="en-US" smtClean="0"/>
              <a:pPr/>
              <a:t>12/2/2020</a:t>
            </a:fld>
            <a:endParaRPr lang="ta-IN"/>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ta-IN"/>
          </a:p>
        </p:txBody>
      </p:sp>
      <p:sp>
        <p:nvSpPr>
          <p:cNvPr id="7" name="Slide Number Placeholder 6"/>
          <p:cNvSpPr>
            <a:spLocks noGrp="1"/>
          </p:cNvSpPr>
          <p:nvPr>
            <p:ph type="sldNum" sz="quarter" idx="12"/>
          </p:nvPr>
        </p:nvSpPr>
        <p:spPr>
          <a:xfrm>
            <a:off x="8339328" y="1170432"/>
            <a:ext cx="733864" cy="201168"/>
          </a:xfrm>
        </p:spPr>
        <p:txBody>
          <a:bodyPr/>
          <a:lstStyle/>
          <a:p>
            <a:fld id="{690C9EA8-3A2B-4BFF-ACB8-EB23CE98D470}" type="slidenum">
              <a:rPr lang="ta-IN" smtClean="0"/>
              <a:pPr/>
              <a:t>‹#›</a:t>
            </a:fld>
            <a:endParaRPr lang="ta-IN"/>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5EA48D4C-BFFC-461D-8589-64C10850D95B}" type="datetimeFigureOut">
              <a:rPr lang="en-US" smtClean="0"/>
              <a:pPr/>
              <a:t>12/2/2020</a:t>
            </a:fld>
            <a:endParaRPr lang="ta-IN"/>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ta-IN"/>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690C9EA8-3A2B-4BFF-ACB8-EB23CE98D470}" type="slidenum">
              <a:rPr lang="ta-IN" smtClean="0"/>
              <a:pPr/>
              <a:t>‹#›</a:t>
            </a:fld>
            <a:endParaRPr lang="ta-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81800" y="4343400"/>
            <a:ext cx="2133600" cy="1066800"/>
          </a:xfrm>
        </p:spPr>
        <p:txBody>
          <a:bodyPr>
            <a:noAutofit/>
          </a:bodyPr>
          <a:lstStyle/>
          <a:p>
            <a:r>
              <a:rPr lang="en-US" sz="1600" b="1" u="sng" dirty="0" err="1" smtClean="0">
                <a:solidFill>
                  <a:schemeClr val="accent2">
                    <a:lumMod val="60000"/>
                    <a:lumOff val="40000"/>
                  </a:schemeClr>
                </a:solidFill>
                <a:latin typeface="Algerian" pitchFamily="82" charset="0"/>
              </a:rPr>
              <a:t>Dr.Ezhilarasi</a:t>
            </a:r>
            <a:r>
              <a:rPr lang="en-US" sz="6000" b="1" u="sng" dirty="0" smtClean="0">
                <a:latin typeface="Algerian" pitchFamily="82" charset="0"/>
              </a:rPr>
              <a:t/>
            </a:r>
            <a:br>
              <a:rPr lang="en-US" sz="6000" b="1" u="sng" dirty="0" smtClean="0">
                <a:latin typeface="Algerian" pitchFamily="82" charset="0"/>
              </a:rPr>
            </a:br>
            <a:r>
              <a:rPr lang="en-US" sz="6000" u="sng" dirty="0">
                <a:latin typeface="Algerian" pitchFamily="82" charset="0"/>
              </a:rPr>
              <a:t/>
            </a:r>
            <a:br>
              <a:rPr lang="en-US" sz="6000" u="sng" dirty="0">
                <a:latin typeface="Algerian" pitchFamily="82" charset="0"/>
              </a:rPr>
            </a:br>
            <a:endParaRPr lang="ta-IN" sz="6000" b="1" u="sng" dirty="0">
              <a:latin typeface="Algerian" pitchFamily="82" charset="0"/>
            </a:endParaRPr>
          </a:p>
        </p:txBody>
      </p:sp>
      <p:sp>
        <p:nvSpPr>
          <p:cNvPr id="3" name="Title 1"/>
          <p:cNvSpPr txBox="1">
            <a:spLocks/>
          </p:cNvSpPr>
          <p:nvPr/>
        </p:nvSpPr>
        <p:spPr>
          <a:xfrm>
            <a:off x="762000" y="533400"/>
            <a:ext cx="8077200" cy="1905000"/>
          </a:xfrm>
          <a:prstGeom prst="rect">
            <a:avLst/>
          </a:prstGeom>
        </p:spPr>
        <p:txBody>
          <a:bodyPr vert="horz" lIns="91440" tIns="0" rIns="45720" bIns="0" rtlCol="0" anchor="t">
            <a:no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700" b="1" kern="1200">
                <a:solidFill>
                  <a:schemeClr val="accent1">
                    <a:satMod val="150000"/>
                  </a:schemeClr>
                </a:solidFill>
                <a:effectLst/>
                <a:latin typeface="+mj-lt"/>
                <a:ea typeface="+mj-ea"/>
                <a:cs typeface="+mj-cs"/>
              </a:defRPr>
            </a:lvl1pPr>
            <a:extLst/>
          </a:lstStyle>
          <a:p>
            <a:r>
              <a:rPr lang="en-US" sz="6000" u="sng" smtClean="0">
                <a:latin typeface="Algerian" pitchFamily="82" charset="0"/>
              </a:rPr>
              <a:t>DEMOGRAPHY AND FAMILY PLANNING</a:t>
            </a:r>
            <a:br>
              <a:rPr lang="en-US" sz="6000" u="sng" smtClean="0">
                <a:latin typeface="Algerian" pitchFamily="82" charset="0"/>
              </a:rPr>
            </a:br>
            <a:r>
              <a:rPr lang="en-US" sz="6000" u="sng" smtClean="0">
                <a:latin typeface="Algerian" pitchFamily="82" charset="0"/>
              </a:rPr>
              <a:t/>
            </a:r>
            <a:br>
              <a:rPr lang="en-US" sz="6000" u="sng" smtClean="0">
                <a:latin typeface="Algerian" pitchFamily="82" charset="0"/>
              </a:rPr>
            </a:br>
            <a:endParaRPr lang="ta-IN" sz="6000" u="sng" dirty="0">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75191"/>
            <a:ext cx="8229600" cy="5997209"/>
          </a:xfrm>
        </p:spPr>
        <p:txBody>
          <a:bodyPr>
            <a:normAutofit fontScale="47500" lnSpcReduction="20000"/>
          </a:bodyPr>
          <a:lstStyle/>
          <a:p>
            <a:r>
              <a:rPr lang="en-US" sz="4400" b="1" u="sng" dirty="0" smtClean="0"/>
              <a:t>Some of the factors which have engaged attention of</a:t>
            </a:r>
            <a:br>
              <a:rPr lang="en-US" sz="4400" b="1" u="sng" dirty="0" smtClean="0"/>
            </a:br>
            <a:r>
              <a:rPr lang="en-US" sz="4400" b="1" u="sng" dirty="0" smtClean="0"/>
              <a:t>demographers since long are discussed below.</a:t>
            </a:r>
            <a:r>
              <a:rPr lang="en-US" dirty="0" smtClean="0"/>
              <a:t/>
            </a:r>
            <a:br>
              <a:rPr lang="en-US" dirty="0" smtClean="0"/>
            </a:br>
            <a:endParaRPr lang="en-US" dirty="0" smtClean="0"/>
          </a:p>
          <a:p>
            <a:r>
              <a:rPr lang="en-US" sz="4500" dirty="0" smtClean="0"/>
              <a:t>1. Age at marriage</a:t>
            </a:r>
          </a:p>
          <a:p>
            <a:pPr>
              <a:buNone/>
            </a:pPr>
            <a:r>
              <a:rPr lang="en-US" sz="4500" dirty="0" smtClean="0"/>
              <a:t>       </a:t>
            </a:r>
          </a:p>
          <a:p>
            <a:pPr>
              <a:buNone/>
            </a:pPr>
            <a:r>
              <a:rPr lang="en-US" sz="4500" dirty="0" smtClean="0"/>
              <a:t>       2. Duration of married life</a:t>
            </a:r>
            <a:br>
              <a:rPr lang="en-US" sz="4500" dirty="0" smtClean="0"/>
            </a:br>
            <a:r>
              <a:rPr lang="en-US" sz="4500" dirty="0" smtClean="0"/>
              <a:t/>
            </a:r>
            <a:br>
              <a:rPr lang="en-US" sz="4500" dirty="0" smtClean="0"/>
            </a:br>
            <a:r>
              <a:rPr lang="en-US" sz="4500" dirty="0" smtClean="0"/>
              <a:t> 3. Spacing of children</a:t>
            </a:r>
            <a:br>
              <a:rPr lang="en-US" sz="4500" dirty="0" smtClean="0"/>
            </a:br>
            <a:r>
              <a:rPr lang="en-US" sz="4500" dirty="0" smtClean="0"/>
              <a:t/>
            </a:r>
            <a:br>
              <a:rPr lang="en-US" sz="4500" dirty="0" smtClean="0"/>
            </a:br>
            <a:r>
              <a:rPr lang="en-US" sz="4500" dirty="0" smtClean="0"/>
              <a:t> 4. Education</a:t>
            </a:r>
            <a:br>
              <a:rPr lang="en-US" sz="4500" dirty="0" smtClean="0"/>
            </a:br>
            <a:r>
              <a:rPr lang="en-US" sz="4500" dirty="0" smtClean="0"/>
              <a:t/>
            </a:r>
            <a:br>
              <a:rPr lang="en-US" sz="4500" dirty="0" smtClean="0"/>
            </a:br>
            <a:r>
              <a:rPr lang="en-US" sz="4500" dirty="0" smtClean="0"/>
              <a:t> 5. Economic status</a:t>
            </a:r>
            <a:br>
              <a:rPr lang="en-US" sz="4500" dirty="0" smtClean="0"/>
            </a:br>
            <a:r>
              <a:rPr lang="en-US" sz="4500" dirty="0" smtClean="0"/>
              <a:t/>
            </a:r>
            <a:br>
              <a:rPr lang="en-US" sz="4500" dirty="0" smtClean="0"/>
            </a:br>
            <a:r>
              <a:rPr lang="en-US" sz="4500" dirty="0" smtClean="0"/>
              <a:t> 6. Caste and religion</a:t>
            </a:r>
            <a:br>
              <a:rPr lang="en-US" sz="4500" dirty="0" smtClean="0"/>
            </a:br>
            <a:r>
              <a:rPr lang="en-US" sz="4500" dirty="0" smtClean="0"/>
              <a:t/>
            </a:r>
            <a:br>
              <a:rPr lang="en-US" sz="4500" dirty="0" smtClean="0"/>
            </a:br>
            <a:r>
              <a:rPr lang="en-US" sz="4500" dirty="0" smtClean="0"/>
              <a:t> 7. Nutrition</a:t>
            </a:r>
            <a:br>
              <a:rPr lang="en-US" sz="4500" dirty="0" smtClean="0"/>
            </a:br>
            <a:r>
              <a:rPr lang="en-US" sz="4500" dirty="0" smtClean="0"/>
              <a:t/>
            </a:r>
            <a:br>
              <a:rPr lang="en-US" sz="4500" dirty="0" smtClean="0"/>
            </a:br>
            <a:r>
              <a:rPr lang="en-US" sz="4500" dirty="0" smtClean="0"/>
              <a:t> 8. Family planning</a:t>
            </a:r>
            <a:br>
              <a:rPr lang="en-US" sz="4500" dirty="0" smtClean="0"/>
            </a:br>
            <a:r>
              <a:rPr lang="en-US" dirty="0" smtClean="0"/>
              <a:t/>
            </a:r>
            <a:br>
              <a:rPr lang="en-US" dirty="0" smtClean="0"/>
            </a:br>
            <a:r>
              <a:rPr lang="en-US" dirty="0" smtClean="0"/>
              <a:t> </a:t>
            </a:r>
            <a:br>
              <a:rPr lang="en-US" dirty="0" smtClean="0"/>
            </a:br>
            <a:r>
              <a:rPr lang="en-US" dirty="0" smtClean="0"/>
              <a:t/>
            </a:r>
            <a:br>
              <a:rPr lang="en-US" dirty="0" smtClean="0"/>
            </a:br>
            <a:endParaRPr lang="ta-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75191"/>
            <a:ext cx="8229600" cy="5311409"/>
          </a:xfrm>
        </p:spPr>
        <p:txBody>
          <a:bodyPr>
            <a:normAutofit fontScale="70000" lnSpcReduction="20000"/>
          </a:bodyPr>
          <a:lstStyle/>
          <a:p>
            <a:r>
              <a:rPr lang="en-US" b="1" i="1" dirty="0" smtClean="0"/>
              <a:t>       </a:t>
            </a:r>
            <a:r>
              <a:rPr lang="en-US" b="1" i="1" u="sng" dirty="0" smtClean="0"/>
              <a:t> 1. Birth Rate</a:t>
            </a:r>
            <a:r>
              <a:rPr lang="en-US" dirty="0" smtClean="0"/>
              <a:t/>
            </a:r>
            <a:br>
              <a:rPr lang="en-US" dirty="0" smtClean="0"/>
            </a:br>
            <a:r>
              <a:rPr lang="en-US" dirty="0" smtClean="0"/>
              <a:t>Birth rate is the simplest indicator of fertility and is</a:t>
            </a:r>
            <a:br>
              <a:rPr lang="en-US" dirty="0" smtClean="0"/>
            </a:br>
            <a:r>
              <a:rPr lang="en-US" dirty="0" smtClean="0"/>
              <a:t>defined as "the number of live births per 1000 estimated</a:t>
            </a:r>
            <a:br>
              <a:rPr lang="en-US" dirty="0" smtClean="0"/>
            </a:br>
            <a:r>
              <a:rPr lang="en-US" dirty="0" smtClean="0"/>
              <a:t>mid-year population, in a given year". </a:t>
            </a:r>
            <a:br>
              <a:rPr lang="en-US" dirty="0" smtClean="0"/>
            </a:br>
            <a:r>
              <a:rPr lang="en-US" dirty="0" smtClean="0"/>
              <a:t/>
            </a:r>
            <a:br>
              <a:rPr lang="en-US" dirty="0" smtClean="0"/>
            </a:br>
            <a:r>
              <a:rPr lang="en-US" dirty="0" smtClean="0"/>
              <a:t>       </a:t>
            </a:r>
            <a:r>
              <a:rPr lang="en-US" b="1" u="sng" dirty="0" smtClean="0"/>
              <a:t> </a:t>
            </a:r>
            <a:r>
              <a:rPr lang="en-US" b="1" i="1" u="sng" dirty="0" smtClean="0"/>
              <a:t>2. General Fertility Rate (GFR)</a:t>
            </a:r>
            <a:r>
              <a:rPr lang="en-US" dirty="0" smtClean="0"/>
              <a:t/>
            </a:r>
            <a:br>
              <a:rPr lang="en-US" dirty="0" smtClean="0"/>
            </a:br>
            <a:r>
              <a:rPr lang="en-US" dirty="0" smtClean="0"/>
              <a:t>It is the "number of live births per 1000 women in the</a:t>
            </a:r>
            <a:br>
              <a:rPr lang="en-US" dirty="0" smtClean="0"/>
            </a:br>
            <a:r>
              <a:rPr lang="en-US" dirty="0" smtClean="0"/>
              <a:t>reproductive age-group (15-44 or 49 years) in a given</a:t>
            </a:r>
            <a:br>
              <a:rPr lang="en-US" dirty="0" smtClean="0"/>
            </a:br>
            <a:r>
              <a:rPr lang="en-US" dirty="0" smtClean="0"/>
              <a:t>year".</a:t>
            </a:r>
            <a:br>
              <a:rPr lang="en-US" dirty="0" smtClean="0"/>
            </a:br>
            <a:r>
              <a:rPr lang="en-US" dirty="0" smtClean="0"/>
              <a:t/>
            </a:r>
            <a:br>
              <a:rPr lang="en-US" dirty="0" smtClean="0"/>
            </a:br>
            <a:r>
              <a:rPr lang="en-US" dirty="0" smtClean="0"/>
              <a:t>     </a:t>
            </a:r>
            <a:r>
              <a:rPr lang="en-US" b="1" u="sng" dirty="0" smtClean="0"/>
              <a:t> </a:t>
            </a:r>
            <a:r>
              <a:rPr lang="en-US" b="1" i="1" u="sng" dirty="0" smtClean="0"/>
              <a:t>3. General Marital Fertility Rate (GMFR)</a:t>
            </a:r>
            <a:r>
              <a:rPr lang="en-US" dirty="0" smtClean="0"/>
              <a:t/>
            </a:r>
            <a:br>
              <a:rPr lang="en-US" dirty="0" smtClean="0"/>
            </a:br>
            <a:r>
              <a:rPr lang="en-US" dirty="0" smtClean="0"/>
              <a:t>It is the "number of live births per 1000 married women</a:t>
            </a:r>
            <a:br>
              <a:rPr lang="en-US" dirty="0" smtClean="0"/>
            </a:br>
            <a:r>
              <a:rPr lang="en-US" dirty="0" smtClean="0"/>
              <a:t>in the reproductive age group (15-44 or 49) in a given</a:t>
            </a:r>
            <a:br>
              <a:rPr lang="en-US" dirty="0" smtClean="0"/>
            </a:br>
            <a:r>
              <a:rPr lang="en-US" dirty="0" smtClean="0"/>
              <a:t>year".</a:t>
            </a:r>
            <a:br>
              <a:rPr lang="en-US" dirty="0" smtClean="0"/>
            </a:br>
            <a:r>
              <a:rPr lang="en-US" dirty="0" smtClean="0"/>
              <a:t/>
            </a:r>
            <a:br>
              <a:rPr lang="en-US" dirty="0" smtClean="0"/>
            </a:br>
            <a:r>
              <a:rPr lang="en-US" dirty="0" smtClean="0"/>
              <a:t> </a:t>
            </a:r>
            <a:br>
              <a:rPr lang="en-US" dirty="0" smtClean="0"/>
            </a:br>
            <a:endParaRPr lang="ta-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idx="1"/>
          </p:nvPr>
        </p:nvSpPr>
        <p:spPr>
          <a:xfrm>
            <a:off x="457200" y="1775191"/>
            <a:ext cx="8229600" cy="5311409"/>
          </a:xfrm>
        </p:spPr>
        <p:txBody>
          <a:bodyPr>
            <a:normAutofit fontScale="70000" lnSpcReduction="20000"/>
          </a:bodyPr>
          <a:lstStyle/>
          <a:p>
            <a:r>
              <a:rPr lang="en-US" b="1" i="1" dirty="0" smtClean="0"/>
              <a:t>       </a:t>
            </a:r>
            <a:r>
              <a:rPr lang="en-US" b="1" i="1" u="sng" dirty="0" smtClean="0"/>
              <a:t> 4. Age-specific Fertility Rate (ASFR)</a:t>
            </a:r>
            <a:r>
              <a:rPr lang="en-US" dirty="0" smtClean="0"/>
              <a:t/>
            </a:r>
            <a:br>
              <a:rPr lang="en-US" dirty="0" smtClean="0"/>
            </a:br>
            <a:r>
              <a:rPr lang="en-US" dirty="0" smtClean="0"/>
              <a:t>A more precise measure of fertility is age-specific fertility</a:t>
            </a:r>
            <a:br>
              <a:rPr lang="en-US" dirty="0" smtClean="0"/>
            </a:br>
            <a:r>
              <a:rPr lang="en-US" dirty="0" smtClean="0"/>
              <a:t>rate, defined as the "number of live births in a year to 1000</a:t>
            </a:r>
            <a:br>
              <a:rPr lang="en-US" dirty="0" smtClean="0"/>
            </a:br>
            <a:r>
              <a:rPr lang="en-US" dirty="0" smtClean="0"/>
              <a:t>women in any specified age-group". The age-specific</a:t>
            </a:r>
            <a:br>
              <a:rPr lang="en-US" dirty="0" smtClean="0"/>
            </a:br>
            <a:r>
              <a:rPr lang="en-US" dirty="0" smtClean="0"/>
              <a:t>fertility rates throw light on the fertility pattern. They are</a:t>
            </a:r>
            <a:br>
              <a:rPr lang="en-US" dirty="0" smtClean="0"/>
            </a:br>
            <a:r>
              <a:rPr lang="en-US" dirty="0" smtClean="0"/>
              <a:t>also sensitive indicators of family planning achievement</a:t>
            </a:r>
            <a:br>
              <a:rPr lang="en-US" dirty="0" smtClean="0"/>
            </a:br>
            <a:r>
              <a:rPr lang="en-US" dirty="0" smtClean="0"/>
              <a:t/>
            </a:r>
            <a:br>
              <a:rPr lang="en-US" dirty="0" smtClean="0"/>
            </a:br>
            <a:r>
              <a:rPr lang="en-US" dirty="0" smtClean="0"/>
              <a:t>         </a:t>
            </a:r>
            <a:r>
              <a:rPr lang="en-US" b="1" u="sng" dirty="0" smtClean="0"/>
              <a:t> 5. </a:t>
            </a:r>
            <a:r>
              <a:rPr lang="en-US" b="1" i="1" u="sng" dirty="0" smtClean="0"/>
              <a:t>Age-specific Marital Fertility Rate (ASMFR)</a:t>
            </a:r>
            <a:r>
              <a:rPr lang="en-US" dirty="0" smtClean="0"/>
              <a:t/>
            </a:r>
            <a:br>
              <a:rPr lang="en-US" dirty="0" smtClean="0"/>
            </a:br>
            <a:r>
              <a:rPr lang="en-US" dirty="0" smtClean="0"/>
              <a:t>It is the number of live births in a year to 1000 married</a:t>
            </a:r>
            <a:br>
              <a:rPr lang="en-US" dirty="0" smtClean="0"/>
            </a:br>
            <a:r>
              <a:rPr lang="en-US" dirty="0" smtClean="0"/>
              <a:t>women in any specified age group</a:t>
            </a:r>
            <a:br>
              <a:rPr lang="en-US" dirty="0" smtClean="0"/>
            </a:br>
            <a:r>
              <a:rPr lang="en-US" dirty="0" smtClean="0"/>
              <a:t/>
            </a:r>
            <a:br>
              <a:rPr lang="en-US" dirty="0" smtClean="0"/>
            </a:br>
            <a:r>
              <a:rPr lang="en-US" dirty="0" smtClean="0"/>
              <a:t>         </a:t>
            </a:r>
            <a:r>
              <a:rPr lang="en-US" b="1" u="sng" dirty="0" smtClean="0"/>
              <a:t>6. </a:t>
            </a:r>
            <a:r>
              <a:rPr lang="en-US" b="1" i="1" u="sng" dirty="0" smtClean="0"/>
              <a:t>Total Fertility Rate (TFR)</a:t>
            </a:r>
            <a:r>
              <a:rPr lang="en-US" dirty="0" smtClean="0"/>
              <a:t/>
            </a:r>
            <a:br>
              <a:rPr lang="en-US" dirty="0" smtClean="0"/>
            </a:br>
            <a:r>
              <a:rPr lang="en-US" dirty="0" smtClean="0"/>
              <a:t>Total fertility rate represents the average number of</a:t>
            </a:r>
            <a:br>
              <a:rPr lang="en-US" dirty="0" smtClean="0"/>
            </a:br>
            <a:r>
              <a:rPr lang="en-US" dirty="0" smtClean="0"/>
              <a:t>children a woman would have if she were to pass through</a:t>
            </a:r>
            <a:br>
              <a:rPr lang="en-US" dirty="0" smtClean="0"/>
            </a:br>
            <a:r>
              <a:rPr lang="en-US" dirty="0" smtClean="0"/>
              <a:t>her reproductive years bearing children at the same rates as</a:t>
            </a:r>
            <a:br>
              <a:rPr lang="en-US" dirty="0" smtClean="0"/>
            </a:br>
            <a:r>
              <a:rPr lang="en-US" dirty="0" smtClean="0"/>
              <a:t>the women now in each age group</a:t>
            </a:r>
            <a:br>
              <a:rPr lang="en-US" dirty="0" smtClean="0"/>
            </a:br>
            <a:r>
              <a:rPr lang="en-US" dirty="0" smtClean="0"/>
              <a:t/>
            </a:r>
            <a:br>
              <a:rPr lang="en-US" dirty="0" smtClean="0"/>
            </a:br>
            <a:endParaRPr lang="ta-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idx="1"/>
          </p:nvPr>
        </p:nvSpPr>
        <p:spPr>
          <a:xfrm>
            <a:off x="457200" y="1371601"/>
            <a:ext cx="8229600" cy="5715000"/>
          </a:xfrm>
        </p:spPr>
        <p:txBody>
          <a:bodyPr>
            <a:normAutofit fontScale="62500" lnSpcReduction="20000"/>
          </a:bodyPr>
          <a:lstStyle/>
          <a:p>
            <a:r>
              <a:rPr lang="en-US" b="1" i="1" dirty="0" smtClean="0"/>
              <a:t>      </a:t>
            </a:r>
            <a:r>
              <a:rPr lang="en-US" b="1" i="1" u="sng" dirty="0" smtClean="0"/>
              <a:t> Pregnancy Rate</a:t>
            </a:r>
            <a:r>
              <a:rPr lang="en-US" dirty="0" smtClean="0"/>
              <a:t/>
            </a:r>
            <a:br>
              <a:rPr lang="en-US" dirty="0" smtClean="0"/>
            </a:br>
            <a:r>
              <a:rPr lang="en-US" dirty="0" smtClean="0"/>
              <a:t>It is the ratio of number of pregnancies in a year to</a:t>
            </a:r>
            <a:br>
              <a:rPr lang="en-US" dirty="0" smtClean="0"/>
            </a:br>
            <a:r>
              <a:rPr lang="en-US" dirty="0" smtClean="0"/>
              <a:t>married women in the ages 15-44 (or 49) years. The</a:t>
            </a:r>
            <a:br>
              <a:rPr lang="en-US" dirty="0" smtClean="0"/>
            </a:br>
            <a:r>
              <a:rPr lang="en-US" dirty="0" smtClean="0"/>
              <a:t>"number of pregnancies" includes all pregnancies, whether</a:t>
            </a:r>
            <a:br>
              <a:rPr lang="en-US" dirty="0" smtClean="0"/>
            </a:br>
            <a:r>
              <a:rPr lang="en-US" dirty="0" smtClean="0"/>
              <a:t>these had terminated as live births, stillbirths or abortions or</a:t>
            </a:r>
            <a:br>
              <a:rPr lang="en-US" dirty="0" smtClean="0"/>
            </a:br>
            <a:r>
              <a:rPr lang="en-US" dirty="0" smtClean="0"/>
              <a:t>had not yet terminated.</a:t>
            </a:r>
            <a:br>
              <a:rPr lang="en-US" dirty="0" smtClean="0"/>
            </a:br>
            <a:r>
              <a:rPr lang="en-US" dirty="0" smtClean="0"/>
              <a:t/>
            </a:r>
            <a:br>
              <a:rPr lang="en-US" dirty="0" smtClean="0"/>
            </a:br>
            <a:r>
              <a:rPr lang="en-US" dirty="0" smtClean="0"/>
              <a:t>      </a:t>
            </a:r>
            <a:r>
              <a:rPr lang="en-US" i="1" dirty="0" smtClean="0"/>
              <a:t> </a:t>
            </a:r>
            <a:r>
              <a:rPr lang="en-US" b="1" i="1" u="sng" dirty="0" smtClean="0"/>
              <a:t>Abortion Rate</a:t>
            </a:r>
            <a:r>
              <a:rPr lang="en-US" dirty="0" smtClean="0"/>
              <a:t/>
            </a:r>
            <a:br>
              <a:rPr lang="en-US" dirty="0" smtClean="0"/>
            </a:br>
            <a:r>
              <a:rPr lang="en-US" dirty="0" smtClean="0"/>
              <a:t>The annual number of all types of abortions, usually</a:t>
            </a:r>
            <a:br>
              <a:rPr lang="en-US" dirty="0" smtClean="0"/>
            </a:br>
            <a:r>
              <a:rPr lang="en-US" dirty="0" smtClean="0"/>
              <a:t>per 1000 women of child-bearing age (usually defined as</a:t>
            </a:r>
            <a:br>
              <a:rPr lang="en-US" dirty="0" smtClean="0"/>
            </a:br>
            <a:r>
              <a:rPr lang="en-US" dirty="0" smtClean="0"/>
              <a:t>age 15-44) </a:t>
            </a:r>
            <a:br>
              <a:rPr lang="en-US" dirty="0" smtClean="0"/>
            </a:br>
            <a:r>
              <a:rPr lang="en-US" dirty="0" smtClean="0"/>
              <a:t/>
            </a:r>
            <a:br>
              <a:rPr lang="en-US" dirty="0" smtClean="0"/>
            </a:br>
            <a:r>
              <a:rPr lang="en-US" dirty="0" smtClean="0"/>
              <a:t>         </a:t>
            </a:r>
            <a:r>
              <a:rPr lang="en-US" i="1" dirty="0" smtClean="0"/>
              <a:t> </a:t>
            </a:r>
            <a:r>
              <a:rPr lang="en-US" b="1" i="1" u="sng" dirty="0" smtClean="0"/>
              <a:t>Abortion Ratio</a:t>
            </a:r>
            <a:r>
              <a:rPr lang="en-US" dirty="0" smtClean="0"/>
              <a:t/>
            </a:r>
            <a:br>
              <a:rPr lang="en-US" dirty="0" smtClean="0"/>
            </a:br>
            <a:r>
              <a:rPr lang="en-US" dirty="0" smtClean="0"/>
              <a:t>This is calculated by dividing the number of abortions</a:t>
            </a:r>
            <a:br>
              <a:rPr lang="en-US" dirty="0" smtClean="0"/>
            </a:br>
            <a:r>
              <a:rPr lang="en-US" dirty="0" smtClean="0"/>
              <a:t>performed during a particular time period by the number of</a:t>
            </a:r>
            <a:br>
              <a:rPr lang="en-US" dirty="0" smtClean="0"/>
            </a:br>
            <a:r>
              <a:rPr lang="en-US" dirty="0" smtClean="0"/>
              <a:t>live births over the same period</a:t>
            </a:r>
            <a:br>
              <a:rPr lang="en-US" dirty="0" smtClean="0"/>
            </a:br>
            <a:r>
              <a:rPr lang="en-US" dirty="0" smtClean="0"/>
              <a:t/>
            </a:r>
            <a:br>
              <a:rPr lang="en-US" dirty="0" smtClean="0"/>
            </a:br>
            <a:r>
              <a:rPr lang="en-US" dirty="0" smtClean="0"/>
              <a:t>       </a:t>
            </a:r>
            <a:r>
              <a:rPr lang="en-US" i="1" dirty="0" smtClean="0"/>
              <a:t> </a:t>
            </a:r>
            <a:r>
              <a:rPr lang="en-US" b="1" i="1" u="sng" dirty="0" smtClean="0"/>
              <a:t>Marriage Rate</a:t>
            </a:r>
            <a:r>
              <a:rPr lang="en-US" dirty="0" smtClean="0"/>
              <a:t/>
            </a:r>
            <a:br>
              <a:rPr lang="en-US" dirty="0" smtClean="0"/>
            </a:br>
            <a:r>
              <a:rPr lang="en-US" dirty="0" smtClean="0"/>
              <a:t>It is the number of marriages in the year per 1000</a:t>
            </a:r>
            <a:br>
              <a:rPr lang="en-US" dirty="0" smtClean="0"/>
            </a:br>
            <a:r>
              <a:rPr lang="en-US" dirty="0" smtClean="0"/>
              <a:t>population</a:t>
            </a:r>
            <a:br>
              <a:rPr lang="en-US" dirty="0" smtClean="0"/>
            </a:br>
            <a:r>
              <a:rPr lang="en-US" dirty="0" smtClean="0"/>
              <a:t/>
            </a:r>
            <a:br>
              <a:rPr lang="en-US" dirty="0" smtClean="0"/>
            </a:br>
            <a:endParaRPr lang="ta-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PLANNING</a:t>
            </a:r>
            <a:endParaRPr lang="ta-IN" dirty="0"/>
          </a:p>
        </p:txBody>
      </p:sp>
      <p:sp>
        <p:nvSpPr>
          <p:cNvPr id="3" name="Content Placeholder 2"/>
          <p:cNvSpPr>
            <a:spLocks noGrp="1"/>
          </p:cNvSpPr>
          <p:nvPr>
            <p:ph idx="1"/>
          </p:nvPr>
        </p:nvSpPr>
        <p:spPr/>
        <p:txBody>
          <a:bodyPr>
            <a:normAutofit fontScale="92500" lnSpcReduction="20000"/>
          </a:bodyPr>
          <a:lstStyle/>
          <a:p>
            <a:r>
              <a:rPr lang="en-US" b="1" dirty="0" smtClean="0"/>
              <a:t>Definition</a:t>
            </a:r>
            <a:r>
              <a:rPr lang="en-US" dirty="0" smtClean="0"/>
              <a:t/>
            </a:r>
            <a:br>
              <a:rPr lang="en-US" dirty="0" smtClean="0"/>
            </a:br>
            <a:r>
              <a:rPr lang="en-US" dirty="0" smtClean="0"/>
              <a:t>         There are several definitions of family planning. An Expert Committee (1971) of the WHO defined family planning as "a way of thinking and living that is adopted voluntarily, upon the basis of knowledge, attitudes and responsible decisions by individuals and couples, in order to promote the health and welfare of the family group and thus contribute effectively to the social development of a country" </a:t>
            </a:r>
            <a:br>
              <a:rPr lang="en-US" dirty="0" smtClean="0"/>
            </a:br>
            <a:r>
              <a:rPr lang="en-US" dirty="0" smtClean="0"/>
              <a:t/>
            </a:r>
            <a:br>
              <a:rPr lang="en-US" dirty="0" smtClean="0"/>
            </a:br>
            <a:endParaRPr lang="ta-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idx="1"/>
          </p:nvPr>
        </p:nvSpPr>
        <p:spPr/>
        <p:txBody>
          <a:bodyPr>
            <a:normAutofit fontScale="85000" lnSpcReduction="10000"/>
          </a:bodyPr>
          <a:lstStyle/>
          <a:p>
            <a:r>
              <a:rPr lang="en-US" dirty="0" smtClean="0"/>
              <a:t>         "Family planning refers to practices that help individuals or couples to attain certain objectives : ·</a:t>
            </a:r>
            <a:br>
              <a:rPr lang="en-US" dirty="0" smtClean="0"/>
            </a:br>
            <a:r>
              <a:rPr lang="en-US" dirty="0" smtClean="0"/>
              <a:t>(a) to avoid unwanted births</a:t>
            </a:r>
            <a:br>
              <a:rPr lang="en-US" dirty="0" smtClean="0"/>
            </a:br>
            <a:r>
              <a:rPr lang="en-US" dirty="0" smtClean="0"/>
              <a:t>(b) to bring about wanted births</a:t>
            </a:r>
            <a:br>
              <a:rPr lang="en-US" dirty="0" smtClean="0"/>
            </a:br>
            <a:r>
              <a:rPr lang="en-US" dirty="0" smtClean="0"/>
              <a:t>{c) to regulate the intervals between pregnancies</a:t>
            </a:r>
            <a:br>
              <a:rPr lang="en-US" dirty="0" smtClean="0"/>
            </a:br>
            <a:r>
              <a:rPr lang="en-US" dirty="0" smtClean="0"/>
              <a:t>{d) to control the time at which births occur in relation to the ages of the parent; and</a:t>
            </a:r>
            <a:br>
              <a:rPr lang="en-US" dirty="0" smtClean="0"/>
            </a:br>
            <a:r>
              <a:rPr lang="en-US" dirty="0" smtClean="0"/>
              <a:t>{e) to determine the number of children in the family</a:t>
            </a:r>
            <a:br>
              <a:rPr lang="en-US" dirty="0" smtClean="0"/>
            </a:br>
            <a:r>
              <a:rPr lang="en-US" dirty="0" smtClean="0"/>
              <a:t/>
            </a:r>
            <a:br>
              <a:rPr lang="en-US" dirty="0" smtClean="0"/>
            </a:br>
            <a:endParaRPr lang="ta-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Scope of family planning services</a:t>
            </a:r>
            <a:br>
              <a:rPr lang="en-US" dirty="0" smtClean="0"/>
            </a:br>
            <a:r>
              <a:rPr lang="en-US" dirty="0" smtClean="0"/>
              <a:t/>
            </a:r>
            <a:br>
              <a:rPr lang="en-US" dirty="0" smtClean="0"/>
            </a:br>
            <a:endParaRPr lang="ta-IN" dirty="0"/>
          </a:p>
        </p:txBody>
      </p:sp>
      <p:sp>
        <p:nvSpPr>
          <p:cNvPr id="3" name="Content Placeholder 2"/>
          <p:cNvSpPr>
            <a:spLocks noGrp="1"/>
          </p:cNvSpPr>
          <p:nvPr>
            <p:ph idx="1"/>
          </p:nvPr>
        </p:nvSpPr>
        <p:spPr>
          <a:xfrm>
            <a:off x="457200" y="1775191"/>
            <a:ext cx="8229600" cy="5540009"/>
          </a:xfrm>
        </p:spPr>
        <p:txBody>
          <a:bodyPr>
            <a:normAutofit fontScale="77500" lnSpcReduction="20000"/>
          </a:bodyPr>
          <a:lstStyle/>
          <a:p>
            <a:pPr>
              <a:buNone/>
            </a:pPr>
            <a:r>
              <a:rPr lang="en-US" dirty="0" smtClean="0"/>
              <a:t>      (1) the proper spacing and limitation of births,</a:t>
            </a:r>
            <a:br>
              <a:rPr lang="en-US" dirty="0" smtClean="0"/>
            </a:br>
            <a:r>
              <a:rPr lang="en-US" dirty="0" smtClean="0"/>
              <a:t>{2) advice on sterility,</a:t>
            </a:r>
          </a:p>
          <a:p>
            <a:pPr>
              <a:buNone/>
            </a:pPr>
            <a:r>
              <a:rPr lang="en-US" dirty="0" smtClean="0"/>
              <a:t>      {3) education for parenthood, </a:t>
            </a:r>
          </a:p>
          <a:p>
            <a:pPr>
              <a:buNone/>
            </a:pPr>
            <a:r>
              <a:rPr lang="en-US" dirty="0" smtClean="0"/>
              <a:t>      (4) sex education,</a:t>
            </a:r>
          </a:p>
          <a:p>
            <a:pPr>
              <a:buNone/>
            </a:pPr>
            <a:r>
              <a:rPr lang="en-US" dirty="0" smtClean="0"/>
              <a:t>      (5) screening for pathological conditions related</a:t>
            </a:r>
            <a:br>
              <a:rPr lang="en-US" dirty="0" smtClean="0"/>
            </a:br>
            <a:r>
              <a:rPr lang="en-US" dirty="0" smtClean="0"/>
              <a:t>to the reproductive system (e.g., cervical cancer), </a:t>
            </a:r>
          </a:p>
          <a:p>
            <a:pPr>
              <a:buNone/>
            </a:pPr>
            <a:r>
              <a:rPr lang="en-US" dirty="0" smtClean="0"/>
              <a:t>     (6) genetic counseling, </a:t>
            </a:r>
          </a:p>
          <a:p>
            <a:pPr>
              <a:buNone/>
            </a:pPr>
            <a:r>
              <a:rPr lang="en-US" dirty="0" smtClean="0"/>
              <a:t>      (7) premarital consultation and examination,</a:t>
            </a:r>
            <a:br>
              <a:rPr lang="en-US" dirty="0" smtClean="0"/>
            </a:br>
            <a:r>
              <a:rPr lang="en-US" dirty="0" smtClean="0"/>
              <a:t>{8) carrying out pregnancy tests,</a:t>
            </a:r>
          </a:p>
          <a:p>
            <a:pPr>
              <a:buNone/>
            </a:pPr>
            <a:r>
              <a:rPr lang="en-US" dirty="0" smtClean="0"/>
              <a:t>     (9) marriage counseling,</a:t>
            </a:r>
            <a:br>
              <a:rPr lang="en-US" dirty="0" smtClean="0"/>
            </a:br>
            <a:r>
              <a:rPr lang="en-US" dirty="0" smtClean="0"/>
              <a:t>(10) the preparation of couples for the arrival of their first</a:t>
            </a:r>
            <a:br>
              <a:rPr lang="en-US" dirty="0" smtClean="0"/>
            </a:br>
            <a:r>
              <a:rPr lang="en-US" dirty="0" smtClean="0"/>
              <a:t>child, </a:t>
            </a:r>
          </a:p>
          <a:p>
            <a:pPr>
              <a:buNone/>
            </a:pPr>
            <a:r>
              <a:rPr lang="en-US" dirty="0" smtClean="0"/>
              <a:t>     (11) providing services for unmarried mothers,</a:t>
            </a:r>
            <a:br>
              <a:rPr lang="en-US" dirty="0" smtClean="0"/>
            </a:br>
            <a:r>
              <a:rPr lang="en-US" dirty="0" smtClean="0"/>
              <a:t>(12) teaching home economics and nutrition, and</a:t>
            </a:r>
            <a:br>
              <a:rPr lang="en-US" dirty="0" smtClean="0"/>
            </a:br>
            <a:r>
              <a:rPr lang="en-US" dirty="0" smtClean="0"/>
              <a:t>(13) providing adoption services </a:t>
            </a:r>
            <a:br>
              <a:rPr lang="en-US" dirty="0" smtClean="0"/>
            </a:br>
            <a:r>
              <a:rPr lang="en-US" dirty="0" smtClean="0"/>
              <a:t/>
            </a:r>
            <a:br>
              <a:rPr lang="en-US" dirty="0" smtClean="0"/>
            </a:br>
            <a:endParaRPr lang="ta-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Health aspects of family planning</a:t>
            </a:r>
            <a:br>
              <a:rPr lang="en-US" dirty="0" smtClean="0"/>
            </a:br>
            <a:r>
              <a:rPr lang="en-US" dirty="0" smtClean="0"/>
              <a:t/>
            </a:r>
            <a:br>
              <a:rPr lang="en-US" dirty="0" smtClean="0"/>
            </a:br>
            <a:endParaRPr lang="ta-IN" dirty="0"/>
          </a:p>
        </p:txBody>
      </p:sp>
      <p:sp>
        <p:nvSpPr>
          <p:cNvPr id="3" name="Content Placeholder 2"/>
          <p:cNvSpPr>
            <a:spLocks noGrp="1"/>
          </p:cNvSpPr>
          <p:nvPr>
            <p:ph idx="1"/>
          </p:nvPr>
        </p:nvSpPr>
        <p:spPr/>
        <p:txBody>
          <a:bodyPr>
            <a:normAutofit fontScale="77500" lnSpcReduction="20000"/>
          </a:bodyPr>
          <a:lstStyle/>
          <a:p>
            <a:r>
              <a:rPr lang="en-US" b="1" i="1" dirty="0" smtClean="0"/>
              <a:t>       </a:t>
            </a:r>
            <a:r>
              <a:rPr lang="en-US" b="1" i="1" u="sng" dirty="0" smtClean="0"/>
              <a:t> Women's health:</a:t>
            </a:r>
            <a:r>
              <a:rPr lang="en-US" dirty="0" smtClean="0"/>
              <a:t/>
            </a:r>
            <a:br>
              <a:rPr lang="en-US" dirty="0" smtClean="0"/>
            </a:br>
            <a:r>
              <a:rPr lang="en-US" dirty="0" smtClean="0"/>
              <a:t>maternal mortality, morbidity of women of childbearing age, nutritional status (weight changes,</a:t>
            </a:r>
            <a:br>
              <a:rPr lang="en-US" dirty="0" smtClean="0"/>
            </a:br>
            <a:r>
              <a:rPr lang="en-US" dirty="0" smtClean="0"/>
              <a:t>hemoglobin level, etc.) preventable complications of</a:t>
            </a:r>
            <a:br>
              <a:rPr lang="en-US" dirty="0" smtClean="0"/>
            </a:br>
            <a:r>
              <a:rPr lang="en-US" dirty="0" smtClean="0"/>
              <a:t>pregnancy and abortion.</a:t>
            </a:r>
            <a:br>
              <a:rPr lang="en-US" dirty="0" smtClean="0"/>
            </a:br>
            <a:r>
              <a:rPr lang="en-US" dirty="0" smtClean="0"/>
              <a:t>       </a:t>
            </a:r>
            <a:r>
              <a:rPr lang="en-US" b="1" i="1" u="sng" dirty="0" err="1" smtClean="0"/>
              <a:t>Foetal</a:t>
            </a:r>
            <a:r>
              <a:rPr lang="en-US" b="1" i="1" u="sng" dirty="0" smtClean="0"/>
              <a:t> health:</a:t>
            </a:r>
            <a:r>
              <a:rPr lang="en-US" dirty="0" smtClean="0"/>
              <a:t/>
            </a:r>
            <a:br>
              <a:rPr lang="en-US" dirty="0" smtClean="0"/>
            </a:br>
            <a:r>
              <a:rPr lang="en-US" dirty="0" smtClean="0"/>
              <a:t>fetal mortality {early and late fetal death);</a:t>
            </a:r>
            <a:br>
              <a:rPr lang="en-US" dirty="0" smtClean="0"/>
            </a:br>
            <a:r>
              <a:rPr lang="en-US" dirty="0" smtClean="0"/>
              <a:t>abnormal development.</a:t>
            </a:r>
            <a:br>
              <a:rPr lang="en-US" dirty="0" smtClean="0"/>
            </a:br>
            <a:r>
              <a:rPr lang="en-US" dirty="0" smtClean="0"/>
              <a:t>        </a:t>
            </a:r>
            <a:r>
              <a:rPr lang="en-US" b="1" i="1" u="sng" dirty="0" smtClean="0"/>
              <a:t>Infant and child health:</a:t>
            </a:r>
            <a:r>
              <a:rPr lang="en-US" dirty="0" smtClean="0"/>
              <a:t/>
            </a:r>
            <a:br>
              <a:rPr lang="en-US" dirty="0" smtClean="0"/>
            </a:br>
            <a:r>
              <a:rPr lang="en-US" dirty="0" smtClean="0"/>
              <a:t>neonatal, infant and pre-school mortality,</a:t>
            </a:r>
            <a:br>
              <a:rPr lang="en-US" dirty="0" smtClean="0"/>
            </a:br>
            <a:r>
              <a:rPr lang="en-US" dirty="0" smtClean="0"/>
              <a:t>health of the infant at birth {birth weight),</a:t>
            </a:r>
            <a:br>
              <a:rPr lang="en-US" dirty="0" smtClean="0"/>
            </a:br>
            <a:r>
              <a:rPr lang="en-US" dirty="0" smtClean="0"/>
              <a:t>vulnerability to diseases.</a:t>
            </a:r>
            <a:br>
              <a:rPr lang="en-US" dirty="0" smtClean="0"/>
            </a:br>
            <a:r>
              <a:rPr lang="en-US" dirty="0" smtClean="0"/>
              <a:t/>
            </a:r>
            <a:br>
              <a:rPr lang="en-US" dirty="0" smtClean="0"/>
            </a:br>
            <a:endParaRPr lang="ta-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Eligible couples</a:t>
            </a:r>
            <a:endParaRPr lang="ta-IN" dirty="0"/>
          </a:p>
        </p:txBody>
      </p:sp>
      <p:sp>
        <p:nvSpPr>
          <p:cNvPr id="3" name="Content Placeholder 2"/>
          <p:cNvSpPr>
            <a:spLocks noGrp="1"/>
          </p:cNvSpPr>
          <p:nvPr>
            <p:ph idx="1"/>
          </p:nvPr>
        </p:nvSpPr>
        <p:spPr/>
        <p:txBody>
          <a:bodyPr>
            <a:normAutofit fontScale="92500" lnSpcReduction="20000"/>
          </a:bodyPr>
          <a:lstStyle/>
          <a:p>
            <a:r>
              <a:rPr lang="en-US" dirty="0" smtClean="0"/>
              <a:t/>
            </a:r>
            <a:br>
              <a:rPr lang="en-US" dirty="0" smtClean="0"/>
            </a:br>
            <a:r>
              <a:rPr lang="en-US" dirty="0" smtClean="0"/>
              <a:t>        An "eligible couple" refers to a currently married couple wherein the wife is in the reproductive age, which is generally assumed to lie between the ages of 15 and 45. There will be at least 150 to 180 such couples per 1000 population in India. These couples are in need of family planning services. About 20 per cent of eligible couples are found in the age group 15-24 years.</a:t>
            </a:r>
            <a:br>
              <a:rPr lang="en-US" dirty="0" smtClean="0"/>
            </a:br>
            <a:r>
              <a:rPr lang="en-US" dirty="0" smtClean="0"/>
              <a:t/>
            </a:r>
            <a:br>
              <a:rPr lang="en-US" dirty="0" smtClean="0"/>
            </a:br>
            <a:endParaRPr lang="ta-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 couples</a:t>
            </a:r>
            <a:endParaRPr lang="ta-IN" dirty="0"/>
          </a:p>
        </p:txBody>
      </p:sp>
      <p:sp>
        <p:nvSpPr>
          <p:cNvPr id="3" name="Content Placeholder 2"/>
          <p:cNvSpPr>
            <a:spLocks noGrp="1"/>
          </p:cNvSpPr>
          <p:nvPr>
            <p:ph idx="1"/>
          </p:nvPr>
        </p:nvSpPr>
        <p:spPr/>
        <p:txBody>
          <a:bodyPr>
            <a:normAutofit fontScale="92500" lnSpcReduction="10000"/>
          </a:bodyPr>
          <a:lstStyle/>
          <a:p>
            <a:r>
              <a:rPr lang="en-US" dirty="0" smtClean="0"/>
              <a:t/>
            </a:r>
            <a:br>
              <a:rPr lang="en-US" dirty="0" smtClean="0"/>
            </a:br>
            <a:r>
              <a:rPr lang="en-US" dirty="0" smtClean="0"/>
              <a:t>     In order to pin-point the couples who are a priority group within the broad definition of "eligible couples", the term "target couple" was coined. Hitherto, the term target couple was applied to couples who have had 2-3 living children, and family planning was largely directed to such couples.</a:t>
            </a:r>
            <a:br>
              <a:rPr lang="en-US" dirty="0" smtClean="0"/>
            </a:br>
            <a:r>
              <a:rPr lang="en-US" dirty="0" smtClean="0"/>
              <a:t/>
            </a:r>
            <a:br>
              <a:rPr lang="en-US" dirty="0" smtClean="0"/>
            </a:br>
            <a:endParaRPr lang="ta-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u="sng" dirty="0" smtClean="0">
                <a:latin typeface="Algerian" pitchFamily="82" charset="0"/>
              </a:rPr>
              <a:t>DEMOGRAPHY</a:t>
            </a:r>
            <a:endParaRPr lang="ta-IN" dirty="0"/>
          </a:p>
        </p:txBody>
      </p:sp>
      <p:sp>
        <p:nvSpPr>
          <p:cNvPr id="3" name="Content Placeholder 2"/>
          <p:cNvSpPr>
            <a:spLocks noGrp="1"/>
          </p:cNvSpPr>
          <p:nvPr>
            <p:ph idx="1"/>
          </p:nvPr>
        </p:nvSpPr>
        <p:spPr/>
        <p:txBody>
          <a:bodyPr>
            <a:normAutofit fontScale="92500" lnSpcReduction="20000"/>
          </a:bodyPr>
          <a:lstStyle/>
          <a:p>
            <a:r>
              <a:rPr lang="en-US" dirty="0" smtClean="0"/>
              <a:t>                Demography, as understood today, is the scientific study of human population. It focuses its attention on three readily observable human phenomena : (a) </a:t>
            </a:r>
            <a:r>
              <a:rPr lang="en-US" i="1" dirty="0" smtClean="0"/>
              <a:t>changes </a:t>
            </a:r>
            <a:r>
              <a:rPr lang="en-US" dirty="0" smtClean="0"/>
              <a:t>in population size (growth or decline) (b) the </a:t>
            </a:r>
            <a:r>
              <a:rPr lang="en-US" i="1" dirty="0" smtClean="0"/>
              <a:t>composition </a:t>
            </a:r>
            <a:r>
              <a:rPr lang="en-US" dirty="0" smtClean="0"/>
              <a:t>of the population and (c) the </a:t>
            </a:r>
            <a:r>
              <a:rPr lang="en-US" i="1" dirty="0" smtClean="0"/>
              <a:t>distribution </a:t>
            </a:r>
            <a:r>
              <a:rPr lang="en-US" dirty="0" smtClean="0"/>
              <a:t>of population in space. It deals with five "demographic processes", namely fertility, mortality, marriage, migration and social mobility. </a:t>
            </a:r>
            <a:br>
              <a:rPr lang="en-US" dirty="0" smtClean="0"/>
            </a:br>
            <a:r>
              <a:rPr lang="en-US" dirty="0" smtClean="0"/>
              <a:t/>
            </a:r>
            <a:br>
              <a:rPr lang="en-US" dirty="0" smtClean="0"/>
            </a:br>
            <a:endParaRPr lang="ta-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
            </a:r>
            <a:br>
              <a:rPr lang="en-US" dirty="0" smtClean="0"/>
            </a:br>
            <a:r>
              <a:rPr lang="en-US" dirty="0" smtClean="0"/>
              <a:t>CONTRACEPTIVE METHODS</a:t>
            </a:r>
            <a:br>
              <a:rPr lang="en-US" dirty="0" smtClean="0"/>
            </a:br>
            <a:r>
              <a:rPr lang="en-US" dirty="0" smtClean="0"/>
              <a:t>(Fertility Regulating Methods)</a:t>
            </a:r>
            <a:br>
              <a:rPr lang="en-US" dirty="0" smtClean="0"/>
            </a:br>
            <a:r>
              <a:rPr lang="en-US" dirty="0" smtClean="0"/>
              <a:t/>
            </a:r>
            <a:br>
              <a:rPr lang="en-US" dirty="0" smtClean="0"/>
            </a:br>
            <a:endParaRPr lang="ta-IN" dirty="0"/>
          </a:p>
        </p:txBody>
      </p:sp>
      <p:sp>
        <p:nvSpPr>
          <p:cNvPr id="3" name="Content Placeholder 2"/>
          <p:cNvSpPr>
            <a:spLocks noGrp="1"/>
          </p:cNvSpPr>
          <p:nvPr>
            <p:ph idx="1"/>
          </p:nvPr>
        </p:nvSpPr>
        <p:spPr>
          <a:xfrm>
            <a:off x="457200" y="1775191"/>
            <a:ext cx="8229600" cy="5082809"/>
          </a:xfrm>
        </p:spPr>
        <p:txBody>
          <a:bodyPr>
            <a:normAutofit fontScale="77500" lnSpcReduction="20000"/>
          </a:bodyPr>
          <a:lstStyle/>
          <a:p>
            <a:r>
              <a:rPr lang="en-US" dirty="0" smtClean="0"/>
              <a:t>Contraceptive methods are, by definition, preventive methods to help women avoid unwanted pregnancies. They include all temporary and permanent measures to prevent pregnancy resulting from coitus.</a:t>
            </a:r>
            <a:br>
              <a:rPr lang="en-US" dirty="0" smtClean="0"/>
            </a:br>
            <a:r>
              <a:rPr lang="en-US" dirty="0" smtClean="0"/>
              <a:t/>
            </a:r>
            <a:br>
              <a:rPr lang="en-US" dirty="0" smtClean="0"/>
            </a:br>
            <a:r>
              <a:rPr lang="en-US" dirty="0" smtClean="0"/>
              <a:t> The term conventional contraceptives is used </a:t>
            </a:r>
            <a:r>
              <a:rPr lang="en-US" i="1" dirty="0" smtClean="0"/>
              <a:t>to </a:t>
            </a:r>
            <a:r>
              <a:rPr lang="en-US" dirty="0" smtClean="0"/>
              <a:t>denote</a:t>
            </a:r>
            <a:br>
              <a:rPr lang="en-US" dirty="0" smtClean="0"/>
            </a:br>
            <a:r>
              <a:rPr lang="en-US" dirty="0" smtClean="0"/>
              <a:t>those methods that require action at the time of sexual</a:t>
            </a:r>
            <a:br>
              <a:rPr lang="en-US" dirty="0" smtClean="0"/>
            </a:br>
            <a:r>
              <a:rPr lang="en-US" dirty="0" smtClean="0"/>
              <a:t>intercourse, e.g., condoms, </a:t>
            </a:r>
            <a:r>
              <a:rPr lang="en-US" dirty="0" err="1" smtClean="0"/>
              <a:t>spermicides</a:t>
            </a:r>
            <a:r>
              <a:rPr lang="en-US" dirty="0" smtClean="0"/>
              <a:t>, etc. Each</a:t>
            </a:r>
            <a:br>
              <a:rPr lang="en-US" dirty="0" smtClean="0"/>
            </a:br>
            <a:r>
              <a:rPr lang="en-US" dirty="0" smtClean="0"/>
              <a:t>contraceptive method has its unique advantages and</a:t>
            </a:r>
            <a:br>
              <a:rPr lang="en-US" dirty="0" smtClean="0"/>
            </a:br>
            <a:r>
              <a:rPr lang="en-US" dirty="0" smtClean="0"/>
              <a:t>disadvantages. The success of any contraceptive method</a:t>
            </a:r>
            <a:br>
              <a:rPr lang="en-US" dirty="0" smtClean="0"/>
            </a:br>
            <a:r>
              <a:rPr lang="en-US" dirty="0" smtClean="0"/>
              <a:t>depends not only on its effectiveness in preventing</a:t>
            </a:r>
            <a:br>
              <a:rPr lang="en-US" dirty="0" smtClean="0"/>
            </a:br>
            <a:r>
              <a:rPr lang="en-US" dirty="0" smtClean="0"/>
              <a:t>pregnancy but on the rate of continuation of its proper use.</a:t>
            </a:r>
            <a:br>
              <a:rPr lang="en-US" dirty="0" smtClean="0"/>
            </a:br>
            <a:r>
              <a:rPr lang="en-US" dirty="0" smtClean="0"/>
              <a:t/>
            </a:r>
            <a:br>
              <a:rPr lang="en-US" dirty="0" smtClean="0"/>
            </a:br>
            <a:endParaRPr lang="ta-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idx="1"/>
          </p:nvPr>
        </p:nvSpPr>
        <p:spPr/>
        <p:txBody>
          <a:bodyPr>
            <a:normAutofit fontScale="77500" lnSpcReduction="20000"/>
          </a:bodyPr>
          <a:lstStyle/>
          <a:p>
            <a:r>
              <a:rPr lang="en-US" dirty="0" smtClean="0"/>
              <a:t>      I. </a:t>
            </a:r>
            <a:r>
              <a:rPr lang="en-US" b="1" dirty="0" smtClean="0"/>
              <a:t>Spacing methods</a:t>
            </a:r>
            <a:r>
              <a:rPr lang="en-US" dirty="0" smtClean="0"/>
              <a:t/>
            </a:r>
            <a:br>
              <a:rPr lang="en-US" dirty="0" smtClean="0"/>
            </a:br>
            <a:r>
              <a:rPr lang="en-US" dirty="0" smtClean="0"/>
              <a:t>1. Barrier methods</a:t>
            </a:r>
            <a:br>
              <a:rPr lang="en-US" dirty="0" smtClean="0"/>
            </a:br>
            <a:r>
              <a:rPr lang="en-US" dirty="0" smtClean="0"/>
              <a:t>(a) Physical methods</a:t>
            </a:r>
            <a:br>
              <a:rPr lang="en-US" dirty="0" smtClean="0"/>
            </a:br>
            <a:r>
              <a:rPr lang="en-US" dirty="0" smtClean="0"/>
              <a:t>(b) Chemical methods</a:t>
            </a:r>
            <a:br>
              <a:rPr lang="en-US" dirty="0" smtClean="0"/>
            </a:br>
            <a:r>
              <a:rPr lang="en-US" dirty="0" smtClean="0"/>
              <a:t>(c) Combined methods</a:t>
            </a:r>
            <a:br>
              <a:rPr lang="en-US" dirty="0" smtClean="0"/>
            </a:br>
            <a:r>
              <a:rPr lang="en-US" dirty="0" smtClean="0"/>
              <a:t>2. Intra-uterine devices</a:t>
            </a:r>
            <a:br>
              <a:rPr lang="en-US" dirty="0" smtClean="0"/>
            </a:br>
            <a:r>
              <a:rPr lang="en-US" dirty="0" smtClean="0"/>
              <a:t>3. Hormonal methods</a:t>
            </a:r>
            <a:br>
              <a:rPr lang="en-US" dirty="0" smtClean="0"/>
            </a:br>
            <a:r>
              <a:rPr lang="en-US" dirty="0" smtClean="0"/>
              <a:t>4. Post-</a:t>
            </a:r>
            <a:r>
              <a:rPr lang="en-US" dirty="0" err="1" smtClean="0"/>
              <a:t>conceptional</a:t>
            </a:r>
            <a:r>
              <a:rPr lang="en-US" dirty="0" smtClean="0"/>
              <a:t> methods</a:t>
            </a:r>
            <a:br>
              <a:rPr lang="en-US" dirty="0" smtClean="0"/>
            </a:br>
            <a:r>
              <a:rPr lang="en-US" dirty="0" smtClean="0"/>
              <a:t>5. Miscellaneous.</a:t>
            </a:r>
            <a:br>
              <a:rPr lang="en-US" dirty="0" smtClean="0"/>
            </a:br>
            <a:r>
              <a:rPr lang="en-US" dirty="0" smtClean="0"/>
              <a:t>       </a:t>
            </a:r>
            <a:r>
              <a:rPr lang="en-US" b="1" dirty="0" smtClean="0"/>
              <a:t>II. Terminal methods</a:t>
            </a:r>
            <a:r>
              <a:rPr lang="en-US" dirty="0" smtClean="0"/>
              <a:t/>
            </a:r>
            <a:br>
              <a:rPr lang="en-US" dirty="0" smtClean="0"/>
            </a:br>
            <a:r>
              <a:rPr lang="en-US" dirty="0" smtClean="0"/>
              <a:t>1 Male sterilization</a:t>
            </a:r>
            <a:br>
              <a:rPr lang="en-US" dirty="0" smtClean="0"/>
            </a:br>
            <a:r>
              <a:rPr lang="en-US" dirty="0" smtClean="0"/>
              <a:t>2 Female sterilization.</a:t>
            </a:r>
            <a:br>
              <a:rPr lang="en-US" dirty="0" smtClean="0"/>
            </a:br>
            <a:r>
              <a:rPr lang="en-US" dirty="0" smtClean="0"/>
              <a:t/>
            </a:r>
            <a:br>
              <a:rPr lang="en-US" dirty="0" smtClean="0"/>
            </a:br>
            <a:endParaRPr lang="ta-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 METHODS</a:t>
            </a:r>
            <a:endParaRPr lang="ta-IN" dirty="0"/>
          </a:p>
        </p:txBody>
      </p:sp>
      <p:sp>
        <p:nvSpPr>
          <p:cNvPr id="3" name="Content Placeholder 2"/>
          <p:cNvSpPr>
            <a:spLocks noGrp="1"/>
          </p:cNvSpPr>
          <p:nvPr>
            <p:ph idx="1"/>
          </p:nvPr>
        </p:nvSpPr>
        <p:spPr>
          <a:xfrm>
            <a:off x="457200" y="1775191"/>
            <a:ext cx="8229600" cy="5082809"/>
          </a:xfrm>
        </p:spPr>
        <p:txBody>
          <a:bodyPr>
            <a:normAutofit fontScale="77500" lnSpcReduction="20000"/>
          </a:bodyPr>
          <a:lstStyle/>
          <a:p>
            <a:r>
              <a:rPr lang="en-US" dirty="0" smtClean="0"/>
              <a:t/>
            </a:r>
            <a:br>
              <a:rPr lang="en-US" dirty="0" smtClean="0"/>
            </a:br>
            <a:r>
              <a:rPr lang="en-US" dirty="0" smtClean="0"/>
              <a:t>        A variety of barrier or "occlusive" methods, suitable for</a:t>
            </a:r>
            <a:br>
              <a:rPr lang="en-US" dirty="0" smtClean="0"/>
            </a:br>
            <a:r>
              <a:rPr lang="en-US" dirty="0" smtClean="0"/>
              <a:t>both men and women are available. The aim of these</a:t>
            </a:r>
            <a:br>
              <a:rPr lang="en-US" dirty="0" smtClean="0"/>
            </a:br>
            <a:r>
              <a:rPr lang="en-US" dirty="0" smtClean="0"/>
              <a:t>methods is to prevent live sperm from meeting the ovum.</a:t>
            </a:r>
            <a:br>
              <a:rPr lang="en-US" dirty="0" smtClean="0"/>
            </a:br>
            <a:r>
              <a:rPr lang="en-US" dirty="0" smtClean="0"/>
              <a:t/>
            </a:r>
            <a:br>
              <a:rPr lang="en-US" dirty="0" smtClean="0"/>
            </a:br>
            <a:r>
              <a:rPr lang="en-US" dirty="0" smtClean="0"/>
              <a:t>           The main contraceptive advantage is the absence of side-effects associated with the "pill" and IUD.</a:t>
            </a:r>
            <a:br>
              <a:rPr lang="en-US" dirty="0" smtClean="0"/>
            </a:br>
            <a:r>
              <a:rPr lang="en-US" dirty="0" smtClean="0"/>
              <a:t>The non-contraceptive advantages include some protection from sexually transmitted diseases, a reduction in the incidence of pelvic inflammatory disease and possibly some protection from the risk of cervical cancer .</a:t>
            </a:r>
            <a:br>
              <a:rPr lang="en-US" dirty="0" smtClean="0"/>
            </a:br>
            <a:r>
              <a:rPr lang="en-US" dirty="0" smtClean="0"/>
              <a:t/>
            </a:r>
            <a:br>
              <a:rPr lang="en-US" dirty="0" smtClean="0"/>
            </a:br>
            <a:endParaRPr lang="ta-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PHYSICAL METHODS</a:t>
            </a:r>
            <a:endParaRPr lang="ta-IN" dirty="0"/>
          </a:p>
        </p:txBody>
      </p:sp>
      <p:sp>
        <p:nvSpPr>
          <p:cNvPr id="3" name="Content Placeholder 2"/>
          <p:cNvSpPr>
            <a:spLocks noGrp="1"/>
          </p:cNvSpPr>
          <p:nvPr>
            <p:ph idx="1"/>
          </p:nvPr>
        </p:nvSpPr>
        <p:spPr>
          <a:xfrm>
            <a:off x="457200" y="1775191"/>
            <a:ext cx="8229600" cy="5463809"/>
          </a:xfrm>
        </p:spPr>
        <p:txBody>
          <a:bodyPr>
            <a:normAutofit fontScale="85000" lnSpcReduction="10000"/>
          </a:bodyPr>
          <a:lstStyle/>
          <a:p>
            <a:r>
              <a:rPr lang="en-US" dirty="0" smtClean="0"/>
              <a:t/>
            </a:r>
            <a:br>
              <a:rPr lang="en-US" dirty="0" smtClean="0"/>
            </a:br>
            <a:r>
              <a:rPr lang="en-US" dirty="0" smtClean="0"/>
              <a:t>       </a:t>
            </a:r>
            <a:r>
              <a:rPr lang="en-US" b="1" dirty="0" smtClean="0"/>
              <a:t>1. Condom </a:t>
            </a:r>
            <a:r>
              <a:rPr lang="en-US" dirty="0" smtClean="0"/>
              <a:t/>
            </a:r>
            <a:br>
              <a:rPr lang="en-US" dirty="0" smtClean="0"/>
            </a:br>
            <a:r>
              <a:rPr lang="en-US" dirty="0" smtClean="0"/>
              <a:t>Condom is the most widely known and used barrier device by the males around the world. In India, it is better known by its trade name NIRODH, a Sanskrit word, meaning prevention. </a:t>
            </a:r>
          </a:p>
          <a:p>
            <a:r>
              <a:rPr lang="en-US" dirty="0" smtClean="0"/>
              <a:t>Condom prevents the semen from being deposited in</a:t>
            </a:r>
            <a:br>
              <a:rPr lang="en-US" dirty="0" smtClean="0"/>
            </a:br>
            <a:r>
              <a:rPr lang="en-US" dirty="0" smtClean="0"/>
              <a:t>vagina. condoms can be a highly effective method of</a:t>
            </a:r>
            <a:br>
              <a:rPr lang="en-US" dirty="0" smtClean="0"/>
            </a:br>
            <a:r>
              <a:rPr lang="en-US" dirty="0" smtClean="0"/>
              <a:t>contraception, if they are used correctly at every coitus. Failure rates for the condom vary enormously.</a:t>
            </a:r>
            <a:br>
              <a:rPr lang="en-US" dirty="0" smtClean="0"/>
            </a:br>
            <a:r>
              <a:rPr lang="en-US" dirty="0" smtClean="0"/>
              <a:t/>
            </a:r>
            <a:br>
              <a:rPr lang="en-US" dirty="0" smtClean="0"/>
            </a:br>
            <a:r>
              <a:rPr lang="en-US" dirty="0" smtClean="0"/>
              <a:t> </a:t>
            </a:r>
            <a:br>
              <a:rPr lang="en-US" dirty="0" smtClean="0"/>
            </a:br>
            <a:r>
              <a:rPr lang="en-US" dirty="0" smtClean="0"/>
              <a:t/>
            </a:r>
            <a:br>
              <a:rPr lang="en-US" dirty="0" smtClean="0"/>
            </a:br>
            <a:endParaRPr lang="ta-I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idx="1"/>
          </p:nvPr>
        </p:nvSpPr>
        <p:spPr>
          <a:xfrm>
            <a:off x="457200" y="1775191"/>
            <a:ext cx="8229600" cy="5082809"/>
          </a:xfrm>
        </p:spPr>
        <p:txBody>
          <a:bodyPr>
            <a:normAutofit fontScale="77500" lnSpcReduction="20000"/>
          </a:bodyPr>
          <a:lstStyle/>
          <a:p>
            <a:r>
              <a:rPr lang="en-US" dirty="0" smtClean="0"/>
              <a:t>The  </a:t>
            </a:r>
            <a:r>
              <a:rPr lang="en-US" b="1" u="sng" dirty="0" smtClean="0"/>
              <a:t>ADVANTAGES</a:t>
            </a:r>
            <a:r>
              <a:rPr lang="en-US" dirty="0" smtClean="0"/>
              <a:t> of condom are : (a) they are easily</a:t>
            </a:r>
            <a:br>
              <a:rPr lang="en-US" dirty="0" smtClean="0"/>
            </a:br>
            <a:r>
              <a:rPr lang="en-US" dirty="0" smtClean="0"/>
              <a:t>available (b) safe and inexpensive (c) easy to use; do not</a:t>
            </a:r>
            <a:br>
              <a:rPr lang="en-US" dirty="0" smtClean="0"/>
            </a:br>
            <a:r>
              <a:rPr lang="en-US" dirty="0" smtClean="0"/>
              <a:t>require medical supervision (d) no side effects (e) light,</a:t>
            </a:r>
            <a:br>
              <a:rPr lang="en-US" dirty="0" smtClean="0"/>
            </a:br>
            <a:r>
              <a:rPr lang="en-US" dirty="0" smtClean="0"/>
              <a:t>compact and disposable, and (f) provides protection not</a:t>
            </a:r>
            <a:br>
              <a:rPr lang="en-US" dirty="0" smtClean="0"/>
            </a:br>
            <a:r>
              <a:rPr lang="en-US" dirty="0" smtClean="0"/>
              <a:t>only against pregnancy but also against STD. </a:t>
            </a:r>
            <a:br>
              <a:rPr lang="en-US" dirty="0" smtClean="0"/>
            </a:br>
            <a:r>
              <a:rPr lang="en-US" dirty="0" smtClean="0"/>
              <a:t/>
            </a:r>
            <a:br>
              <a:rPr lang="en-US" dirty="0" smtClean="0"/>
            </a:br>
            <a:r>
              <a:rPr lang="en-US" dirty="0" smtClean="0"/>
              <a:t> </a:t>
            </a:r>
            <a:r>
              <a:rPr lang="en-US" b="1" u="sng" dirty="0" smtClean="0"/>
              <a:t>DISADVANTAGES</a:t>
            </a:r>
            <a:r>
              <a:rPr lang="en-US" dirty="0" smtClean="0"/>
              <a:t> are : (a) it may slip off or tear during</a:t>
            </a:r>
            <a:br>
              <a:rPr lang="en-US" dirty="0" smtClean="0"/>
            </a:br>
            <a:r>
              <a:rPr lang="en-US" dirty="0" smtClean="0"/>
              <a:t>coitus due to incorrect use, and (b) interferes with sex</a:t>
            </a:r>
            <a:br>
              <a:rPr lang="en-US" dirty="0" smtClean="0"/>
            </a:br>
            <a:r>
              <a:rPr lang="en-US" dirty="0" smtClean="0"/>
              <a:t>sensation locally about which some complain while others</a:t>
            </a:r>
            <a:br>
              <a:rPr lang="en-US" dirty="0" smtClean="0"/>
            </a:br>
            <a:r>
              <a:rPr lang="en-US" dirty="0" smtClean="0"/>
              <a:t>get used to it. The main limitation of condoms is that many</a:t>
            </a:r>
            <a:br>
              <a:rPr lang="en-US" dirty="0" smtClean="0"/>
            </a:br>
            <a:r>
              <a:rPr lang="en-US" dirty="0" smtClean="0"/>
              <a:t>men do not use them regularly or carefully, even when the</a:t>
            </a:r>
            <a:br>
              <a:rPr lang="en-US" dirty="0" smtClean="0"/>
            </a:br>
            <a:r>
              <a:rPr lang="en-US" dirty="0" smtClean="0"/>
              <a:t>risk of unwanted pregnancy or sexually </a:t>
            </a:r>
            <a:r>
              <a:rPr lang="en-US" dirty="0" err="1" smtClean="0"/>
              <a:t>transm</a:t>
            </a:r>
            <a:r>
              <a:rPr lang="en-US" dirty="0" smtClean="0"/>
              <a:t/>
            </a:r>
            <a:br>
              <a:rPr lang="en-US" dirty="0" smtClean="0"/>
            </a:br>
            <a:r>
              <a:rPr lang="en-US" dirty="0" smtClean="0"/>
              <a:t/>
            </a:r>
            <a:br>
              <a:rPr lang="en-US" dirty="0" smtClean="0"/>
            </a:br>
            <a:endParaRPr lang="ta-IN"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idx="1"/>
          </p:nvPr>
        </p:nvSpPr>
        <p:spPr>
          <a:xfrm>
            <a:off x="457200" y="1775191"/>
            <a:ext cx="8229600" cy="5311409"/>
          </a:xfrm>
        </p:spPr>
        <p:txBody>
          <a:bodyPr>
            <a:normAutofit fontScale="62500" lnSpcReduction="20000"/>
          </a:bodyPr>
          <a:lstStyle/>
          <a:p>
            <a:r>
              <a:rPr lang="en-US" b="1" dirty="0" smtClean="0"/>
              <a:t>Female condom</a:t>
            </a:r>
            <a:r>
              <a:rPr lang="en-US" dirty="0" smtClean="0"/>
              <a:t/>
            </a:r>
            <a:br>
              <a:rPr lang="en-US" dirty="0" smtClean="0"/>
            </a:br>
            <a:r>
              <a:rPr lang="en-US" dirty="0" smtClean="0"/>
              <a:t>The female condom is a pouch made of polyurethane,</a:t>
            </a:r>
            <a:br>
              <a:rPr lang="en-US" dirty="0" smtClean="0"/>
            </a:br>
            <a:r>
              <a:rPr lang="en-US" dirty="0" smtClean="0"/>
              <a:t>which lines the vagina. An internal ring in the close end of</a:t>
            </a:r>
            <a:br>
              <a:rPr lang="en-US" dirty="0" smtClean="0"/>
            </a:br>
            <a:r>
              <a:rPr lang="en-US" dirty="0" smtClean="0"/>
              <a:t>the pouch covers the cervix and an external ring remains</a:t>
            </a:r>
            <a:br>
              <a:rPr lang="en-US" dirty="0" smtClean="0"/>
            </a:br>
            <a:r>
              <a:rPr lang="en-US" dirty="0" smtClean="0"/>
              <a:t>outside the vagina.</a:t>
            </a:r>
            <a:br>
              <a:rPr lang="en-US" dirty="0" smtClean="0"/>
            </a:br>
            <a:r>
              <a:rPr lang="en-US" dirty="0" smtClean="0"/>
              <a:t/>
            </a:r>
            <a:br>
              <a:rPr lang="en-US" dirty="0" smtClean="0"/>
            </a:br>
            <a:r>
              <a:rPr lang="en-US" b="1" dirty="0" smtClean="0"/>
              <a:t> 2. Diaphragm</a:t>
            </a:r>
            <a:r>
              <a:rPr lang="en-US" dirty="0" smtClean="0"/>
              <a:t/>
            </a:r>
            <a:br>
              <a:rPr lang="en-US" dirty="0" smtClean="0"/>
            </a:br>
            <a:r>
              <a:rPr lang="en-US" dirty="0" smtClean="0"/>
              <a:t>The diaphragm is a vaginal barrier. It was invented by a</a:t>
            </a:r>
            <a:br>
              <a:rPr lang="en-US" dirty="0" smtClean="0"/>
            </a:br>
            <a:r>
              <a:rPr lang="en-US" dirty="0" smtClean="0"/>
              <a:t>German physician in 1882. Also known as "Dutch cap'\ the</a:t>
            </a:r>
            <a:br>
              <a:rPr lang="en-US" dirty="0" smtClean="0"/>
            </a:br>
            <a:r>
              <a:rPr lang="en-US" dirty="0" smtClean="0"/>
              <a:t>diaphragm is a shallow cup made of synthetic rubber</a:t>
            </a:r>
            <a:br>
              <a:rPr lang="en-US" dirty="0" smtClean="0"/>
            </a:br>
            <a:r>
              <a:rPr lang="en-US" dirty="0" smtClean="0"/>
              <a:t>or plastic material. It ranges in diameter from 5-10 cm</a:t>
            </a:r>
            <a:br>
              <a:rPr lang="en-US" dirty="0" smtClean="0"/>
            </a:br>
            <a:r>
              <a:rPr lang="en-US" dirty="0" smtClean="0"/>
              <a:t>(2-4 inches).</a:t>
            </a:r>
            <a:br>
              <a:rPr lang="en-US" dirty="0" smtClean="0"/>
            </a:br>
            <a:r>
              <a:rPr lang="en-US" dirty="0" smtClean="0"/>
              <a:t/>
            </a:r>
            <a:br>
              <a:rPr lang="en-US" dirty="0" smtClean="0"/>
            </a:br>
            <a:r>
              <a:rPr lang="en-US" dirty="0" smtClean="0"/>
              <a:t> </a:t>
            </a:r>
            <a:r>
              <a:rPr lang="en-US" i="1" dirty="0" smtClean="0"/>
              <a:t>ADVANTAGES</a:t>
            </a:r>
            <a:r>
              <a:rPr lang="en-US" dirty="0" smtClean="0"/>
              <a:t> : The primary advantage of the</a:t>
            </a:r>
            <a:br>
              <a:rPr lang="en-US" dirty="0" smtClean="0"/>
            </a:br>
            <a:r>
              <a:rPr lang="en-US" dirty="0" smtClean="0"/>
              <a:t>diaphragm is the almost total absence of risks and medical</a:t>
            </a:r>
            <a:br>
              <a:rPr lang="en-US" dirty="0" smtClean="0"/>
            </a:br>
            <a:r>
              <a:rPr lang="en-US" dirty="0" smtClean="0"/>
              <a:t>contraindications. </a:t>
            </a:r>
            <a:r>
              <a:rPr lang="en-US" i="1" dirty="0" smtClean="0"/>
              <a:t>DISADVANTAGES : </a:t>
            </a:r>
            <a:r>
              <a:rPr lang="en-US" dirty="0" smtClean="0"/>
              <a:t>Initially a physician</a:t>
            </a:r>
            <a:br>
              <a:rPr lang="en-US" dirty="0" smtClean="0"/>
            </a:br>
            <a:r>
              <a:rPr lang="en-US" dirty="0" smtClean="0"/>
              <a:t>or other trained person will be needed to demonstrate the</a:t>
            </a:r>
            <a:br>
              <a:rPr lang="en-US" dirty="0" smtClean="0"/>
            </a:br>
            <a:r>
              <a:rPr lang="en-US" dirty="0" smtClean="0"/>
              <a:t>technique of inserting the diaphragm into the vagina and to</a:t>
            </a:r>
            <a:br>
              <a:rPr lang="en-US" dirty="0" smtClean="0"/>
            </a:br>
            <a:r>
              <a:rPr lang="en-US" dirty="0" smtClean="0"/>
              <a:t>ensure a proper fit. </a:t>
            </a:r>
            <a:br>
              <a:rPr lang="en-US" dirty="0" smtClean="0"/>
            </a:br>
            <a:r>
              <a:rPr lang="en-US" dirty="0" smtClean="0"/>
              <a:t/>
            </a:r>
            <a:br>
              <a:rPr lang="en-US" dirty="0" smtClean="0"/>
            </a:br>
            <a:endParaRPr lang="ta-IN"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idx="1"/>
          </p:nvPr>
        </p:nvSpPr>
        <p:spPr/>
        <p:txBody>
          <a:bodyPr>
            <a:normAutofit fontScale="92500" lnSpcReduction="20000"/>
          </a:bodyPr>
          <a:lstStyle/>
          <a:p>
            <a:r>
              <a:rPr lang="en-US" b="1" dirty="0" smtClean="0"/>
              <a:t>3. Vaginal sponge</a:t>
            </a:r>
            <a:r>
              <a:rPr lang="en-US" dirty="0" smtClean="0"/>
              <a:t/>
            </a:r>
            <a:br>
              <a:rPr lang="en-US" dirty="0" smtClean="0"/>
            </a:br>
            <a:r>
              <a:rPr lang="en-US" dirty="0" smtClean="0"/>
              <a:t>Another barrier device employed for hundreds of years is the sponge soaked in vinegar or olive oil, but it is only recently one has been commercially marketed in USA under the trade name </a:t>
            </a:r>
            <a:r>
              <a:rPr lang="en-US" b="1" dirty="0" smtClean="0"/>
              <a:t>TODAY </a:t>
            </a:r>
            <a:r>
              <a:rPr lang="en-US" dirty="0" smtClean="0"/>
              <a:t>for the sole purpose of preventing</a:t>
            </a:r>
            <a:br>
              <a:rPr lang="en-US" dirty="0" smtClean="0"/>
            </a:br>
            <a:r>
              <a:rPr lang="en-US" dirty="0" smtClean="0"/>
              <a:t>conception. </a:t>
            </a:r>
            <a:br>
              <a:rPr lang="en-US" dirty="0" smtClean="0"/>
            </a:br>
            <a:r>
              <a:rPr lang="en-US" dirty="0" smtClean="0"/>
              <a:t/>
            </a:r>
            <a:br>
              <a:rPr lang="en-US" dirty="0" smtClean="0"/>
            </a:br>
            <a:r>
              <a:rPr lang="en-US" dirty="0" smtClean="0"/>
              <a:t> The sponge is far less effective than the diaphragm, but it is better than nothing</a:t>
            </a:r>
            <a:br>
              <a:rPr lang="en-US" dirty="0" smtClean="0"/>
            </a:br>
            <a:r>
              <a:rPr lang="en-US" dirty="0" smtClean="0"/>
              <a:t/>
            </a:r>
            <a:br>
              <a:rPr lang="en-US" dirty="0" smtClean="0"/>
            </a:br>
            <a:endParaRPr lang="ta-IN"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idx="1"/>
          </p:nvPr>
        </p:nvSpPr>
        <p:spPr/>
        <p:txBody>
          <a:bodyPr>
            <a:normAutofit fontScale="85000" lnSpcReduction="10000"/>
          </a:bodyPr>
          <a:lstStyle/>
          <a:p>
            <a:r>
              <a:rPr lang="en-US" dirty="0" smtClean="0"/>
              <a:t>b. CHEMICAL METHODS</a:t>
            </a:r>
            <a:br>
              <a:rPr lang="en-US" dirty="0" smtClean="0"/>
            </a:br>
            <a:r>
              <a:rPr lang="en-US" dirty="0" smtClean="0"/>
              <a:t>In the 1960s, before the advent of IUDs and oral</a:t>
            </a:r>
            <a:br>
              <a:rPr lang="en-US" dirty="0" smtClean="0"/>
            </a:br>
            <a:r>
              <a:rPr lang="en-US" dirty="0" smtClean="0"/>
              <a:t>contraceptives, </a:t>
            </a:r>
            <a:r>
              <a:rPr lang="en-US" dirty="0" err="1" smtClean="0"/>
              <a:t>spermicides</a:t>
            </a:r>
            <a:r>
              <a:rPr lang="en-US" dirty="0" smtClean="0"/>
              <a:t> (vaginal chemical</a:t>
            </a:r>
            <a:br>
              <a:rPr lang="en-US" dirty="0" smtClean="0"/>
            </a:br>
            <a:r>
              <a:rPr lang="en-US" dirty="0" smtClean="0"/>
              <a:t>contraceptives) were used widely. They comprise four</a:t>
            </a:r>
            <a:br>
              <a:rPr lang="en-US" dirty="0" smtClean="0"/>
            </a:br>
            <a:r>
              <a:rPr lang="en-US" dirty="0" smtClean="0"/>
              <a:t>categories </a:t>
            </a:r>
            <a:r>
              <a:rPr lang="en-US" i="1" dirty="0" smtClean="0"/>
              <a:t>(43):</a:t>
            </a:r>
            <a:r>
              <a:rPr lang="en-US" dirty="0" smtClean="0"/>
              <a:t/>
            </a:r>
            <a:br>
              <a:rPr lang="en-US" dirty="0" smtClean="0"/>
            </a:br>
            <a:r>
              <a:rPr lang="en-US" dirty="0" smtClean="0"/>
              <a:t>a) Foams : foam tablets, foam aerosols</a:t>
            </a:r>
            <a:br>
              <a:rPr lang="en-US" dirty="0" smtClean="0"/>
            </a:br>
            <a:r>
              <a:rPr lang="en-US" dirty="0" smtClean="0"/>
              <a:t>b) Creams, jellies and pastes squeezed from a tube</a:t>
            </a:r>
            <a:br>
              <a:rPr lang="en-US" dirty="0" smtClean="0"/>
            </a:br>
            <a:r>
              <a:rPr lang="en-US" dirty="0" smtClean="0"/>
              <a:t>c) Suppositories inserted manually, and</a:t>
            </a:r>
            <a:br>
              <a:rPr lang="en-US" dirty="0" smtClean="0"/>
            </a:br>
            <a:r>
              <a:rPr lang="en-US" dirty="0" smtClean="0"/>
              <a:t>d) Soluble films - C-film inserted manually.</a:t>
            </a:r>
            <a:br>
              <a:rPr lang="en-US" dirty="0" smtClean="0"/>
            </a:br>
            <a:r>
              <a:rPr lang="en-US" dirty="0" smtClean="0"/>
              <a:t/>
            </a:r>
            <a:br>
              <a:rPr lang="en-US" dirty="0" smtClean="0"/>
            </a:br>
            <a:endParaRPr lang="ta-IN"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INTRA-UTERINE DEVICES</a:t>
            </a:r>
            <a:br>
              <a:rPr lang="en-US" dirty="0" smtClean="0"/>
            </a:br>
            <a:r>
              <a:rPr lang="en-US" dirty="0" smtClean="0"/>
              <a:t/>
            </a:r>
            <a:br>
              <a:rPr lang="en-US" dirty="0" smtClean="0"/>
            </a:br>
            <a:endParaRPr lang="ta-IN" dirty="0"/>
          </a:p>
        </p:txBody>
      </p:sp>
      <p:sp>
        <p:nvSpPr>
          <p:cNvPr id="3" name="Content Placeholder 2"/>
          <p:cNvSpPr>
            <a:spLocks noGrp="1"/>
          </p:cNvSpPr>
          <p:nvPr>
            <p:ph idx="1"/>
          </p:nvPr>
        </p:nvSpPr>
        <p:spPr/>
        <p:txBody>
          <a:bodyPr>
            <a:normAutofit fontScale="77500" lnSpcReduction="20000"/>
          </a:bodyPr>
          <a:lstStyle/>
          <a:p>
            <a:r>
              <a:rPr lang="en-US" b="1" dirty="0" smtClean="0"/>
              <a:t>Types of IUD</a:t>
            </a:r>
            <a:r>
              <a:rPr lang="en-US" dirty="0" smtClean="0"/>
              <a:t/>
            </a:r>
            <a:br>
              <a:rPr lang="en-US" dirty="0" smtClean="0"/>
            </a:br>
            <a:r>
              <a:rPr lang="en-US" dirty="0" smtClean="0"/>
              <a:t>There are two basic types of IUD : </a:t>
            </a:r>
            <a:r>
              <a:rPr lang="en-US" b="1" dirty="0" smtClean="0"/>
              <a:t>non-medicated </a:t>
            </a:r>
            <a:r>
              <a:rPr lang="en-US" dirty="0" smtClean="0"/>
              <a:t>and</a:t>
            </a:r>
            <a:br>
              <a:rPr lang="en-US" dirty="0" smtClean="0"/>
            </a:br>
            <a:r>
              <a:rPr lang="en-US" b="1" dirty="0" smtClean="0"/>
              <a:t>medicated. </a:t>
            </a:r>
            <a:r>
              <a:rPr lang="en-US" dirty="0" smtClean="0"/>
              <a:t>Both are usually made of polyethylene or other</a:t>
            </a:r>
            <a:br>
              <a:rPr lang="en-US" dirty="0" smtClean="0"/>
            </a:br>
            <a:r>
              <a:rPr lang="en-US" dirty="0" smtClean="0"/>
              <a:t>polymers; in addition, the medicated or bioactive IUDs</a:t>
            </a:r>
            <a:br>
              <a:rPr lang="en-US" dirty="0" smtClean="0"/>
            </a:br>
            <a:r>
              <a:rPr lang="en-US" dirty="0" smtClean="0"/>
              <a:t>release either metal ions (copper) or hormones</a:t>
            </a:r>
            <a:br>
              <a:rPr lang="en-US" dirty="0" smtClean="0"/>
            </a:br>
            <a:r>
              <a:rPr lang="en-US" dirty="0" smtClean="0"/>
              <a:t>(</a:t>
            </a:r>
            <a:r>
              <a:rPr lang="en-US" dirty="0" err="1" smtClean="0"/>
              <a:t>progestogens</a:t>
            </a:r>
            <a:r>
              <a:rPr lang="en-US" dirty="0" smtClean="0"/>
              <a:t>).</a:t>
            </a:r>
            <a:br>
              <a:rPr lang="en-US" dirty="0" smtClean="0"/>
            </a:br>
            <a:r>
              <a:rPr lang="en-US" dirty="0" smtClean="0"/>
              <a:t/>
            </a:r>
            <a:br>
              <a:rPr lang="en-US" dirty="0" smtClean="0"/>
            </a:br>
            <a:r>
              <a:rPr lang="en-US" dirty="0" smtClean="0"/>
              <a:t> The non-medicated or inert IUDs are often referred to as</a:t>
            </a:r>
            <a:br>
              <a:rPr lang="en-US" dirty="0" smtClean="0"/>
            </a:br>
            <a:r>
              <a:rPr lang="en-US" b="1" dirty="0" smtClean="0"/>
              <a:t>first generation IUDs. </a:t>
            </a:r>
            <a:r>
              <a:rPr lang="en-US" dirty="0" smtClean="0"/>
              <a:t>The copper IUDs comprise the</a:t>
            </a:r>
            <a:br>
              <a:rPr lang="en-US" dirty="0" smtClean="0"/>
            </a:br>
            <a:r>
              <a:rPr lang="en-US" b="1" dirty="0" smtClean="0"/>
              <a:t>second </a:t>
            </a:r>
            <a:r>
              <a:rPr lang="en-US" dirty="0" smtClean="0"/>
              <a:t>and the hormone-releasing IUDs the </a:t>
            </a:r>
            <a:r>
              <a:rPr lang="en-US" b="1" dirty="0" smtClean="0"/>
              <a:t>third</a:t>
            </a:r>
            <a:r>
              <a:rPr lang="en-US" dirty="0" smtClean="0"/>
              <a:t/>
            </a:r>
            <a:br>
              <a:rPr lang="en-US" dirty="0" smtClean="0"/>
            </a:br>
            <a:r>
              <a:rPr lang="en-US" dirty="0" smtClean="0"/>
              <a:t>generation IUDs. </a:t>
            </a:r>
            <a:br>
              <a:rPr lang="en-US" dirty="0" smtClean="0"/>
            </a:br>
            <a:r>
              <a:rPr lang="en-US" dirty="0" smtClean="0"/>
              <a:t/>
            </a:r>
            <a:br>
              <a:rPr lang="en-US" dirty="0" smtClean="0"/>
            </a:br>
            <a:endParaRPr lang="ta-IN"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idx="1"/>
          </p:nvPr>
        </p:nvSpPr>
        <p:spPr/>
        <p:txBody>
          <a:bodyPr>
            <a:normAutofit fontScale="70000" lnSpcReduction="20000"/>
          </a:bodyPr>
          <a:lstStyle/>
          <a:p>
            <a:r>
              <a:rPr lang="en-US" b="1" u="sng" dirty="0" smtClean="0"/>
              <a:t>FIRST GENERATION IUDs:</a:t>
            </a:r>
            <a:r>
              <a:rPr lang="en-US" dirty="0" smtClean="0"/>
              <a:t/>
            </a:r>
            <a:br>
              <a:rPr lang="en-US" dirty="0" smtClean="0"/>
            </a:br>
            <a:r>
              <a:rPr lang="en-US" dirty="0" smtClean="0"/>
              <a:t>The first generation IUDs comprise the inert or non-medicated devices, usually made of polyethylene, or other</a:t>
            </a:r>
            <a:br>
              <a:rPr lang="en-US" dirty="0" smtClean="0"/>
            </a:br>
            <a:r>
              <a:rPr lang="en-US" dirty="0" smtClean="0"/>
              <a:t>polymers. They appeared in different shapes and sizes</a:t>
            </a:r>
            <a:br>
              <a:rPr lang="en-US" dirty="0" smtClean="0"/>
            </a:br>
            <a:r>
              <a:rPr lang="en-US" dirty="0" smtClean="0"/>
              <a:t>loops, spirals, coils, rings, and bows. Of all the models, the</a:t>
            </a:r>
            <a:br>
              <a:rPr lang="en-US" dirty="0" smtClean="0"/>
            </a:br>
            <a:r>
              <a:rPr lang="en-US" dirty="0" err="1" smtClean="0"/>
              <a:t>Lippes</a:t>
            </a:r>
            <a:r>
              <a:rPr lang="en-US" dirty="0" smtClean="0"/>
              <a:t> Loop is the best known and commonly used device</a:t>
            </a:r>
            <a:br>
              <a:rPr lang="en-US" dirty="0" smtClean="0"/>
            </a:br>
            <a:r>
              <a:rPr lang="en-US" dirty="0" smtClean="0"/>
              <a:t>in the developing countries.</a:t>
            </a:r>
            <a:br>
              <a:rPr lang="en-US" dirty="0" smtClean="0"/>
            </a:br>
            <a:r>
              <a:rPr lang="en-US" b="1" u="sng" dirty="0" err="1" smtClean="0"/>
              <a:t>Lippes</a:t>
            </a:r>
            <a:r>
              <a:rPr lang="en-US" b="1" u="sng" dirty="0" smtClean="0"/>
              <a:t> Loop:</a:t>
            </a:r>
            <a:r>
              <a:rPr lang="en-US" dirty="0" smtClean="0"/>
              <a:t/>
            </a:r>
            <a:br>
              <a:rPr lang="en-US" dirty="0" smtClean="0"/>
            </a:br>
            <a:r>
              <a:rPr lang="en-US" dirty="0" err="1" smtClean="0"/>
              <a:t>Lippes</a:t>
            </a:r>
            <a:r>
              <a:rPr lang="en-US" dirty="0" smtClean="0"/>
              <a:t> Loop is double-S shaped device made of</a:t>
            </a:r>
            <a:br>
              <a:rPr lang="en-US" dirty="0" smtClean="0"/>
            </a:br>
            <a:r>
              <a:rPr lang="en-US" dirty="0" smtClean="0"/>
              <a:t>polyethylene, a plastic material that is non-toxic, non-tissue</a:t>
            </a:r>
            <a:br>
              <a:rPr lang="en-US" dirty="0" smtClean="0"/>
            </a:br>
            <a:r>
              <a:rPr lang="en-US" dirty="0" smtClean="0"/>
              <a:t>reactive and extremely durable. It contains a small amount of</a:t>
            </a:r>
            <a:br>
              <a:rPr lang="en-US" dirty="0" smtClean="0"/>
            </a:br>
            <a:r>
              <a:rPr lang="en-US" dirty="0" smtClean="0"/>
              <a:t>barium </a:t>
            </a:r>
            <a:r>
              <a:rPr lang="en-US" dirty="0" err="1" smtClean="0"/>
              <a:t>sulphate</a:t>
            </a:r>
            <a:r>
              <a:rPr lang="en-US" dirty="0" smtClean="0"/>
              <a:t> to allow X-ray observation. </a:t>
            </a:r>
            <a:br>
              <a:rPr lang="en-US" dirty="0" smtClean="0"/>
            </a:br>
            <a:r>
              <a:rPr lang="en-US" dirty="0" smtClean="0"/>
              <a:t/>
            </a:r>
            <a:br>
              <a:rPr lang="en-US" dirty="0" smtClean="0"/>
            </a:br>
            <a:endParaRPr lang="ta-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
            </a:r>
            <a:br>
              <a:rPr lang="en-US" u="sng" dirty="0" smtClean="0"/>
            </a:br>
            <a:r>
              <a:rPr lang="en-US" u="sng" dirty="0" smtClean="0"/>
              <a:t>Demographic cycle</a:t>
            </a:r>
            <a:br>
              <a:rPr lang="en-US" u="sng" dirty="0" smtClean="0"/>
            </a:br>
            <a:endParaRPr lang="ta-IN" u="sng" dirty="0"/>
          </a:p>
        </p:txBody>
      </p:sp>
      <p:sp>
        <p:nvSpPr>
          <p:cNvPr id="3" name="Content Placeholder 2"/>
          <p:cNvSpPr>
            <a:spLocks noGrp="1"/>
          </p:cNvSpPr>
          <p:nvPr>
            <p:ph idx="1"/>
          </p:nvPr>
        </p:nvSpPr>
        <p:spPr>
          <a:xfrm>
            <a:off x="457200" y="1295400"/>
            <a:ext cx="8915400" cy="5562600"/>
          </a:xfrm>
        </p:spPr>
        <p:txBody>
          <a:bodyPr>
            <a:normAutofit fontScale="62500" lnSpcReduction="20000"/>
          </a:bodyPr>
          <a:lstStyle/>
          <a:p>
            <a:pPr>
              <a:buNone/>
            </a:pPr>
            <a:r>
              <a:rPr lang="en-US" dirty="0" smtClean="0"/>
              <a:t/>
            </a:r>
            <a:br>
              <a:rPr lang="en-US" dirty="0" smtClean="0"/>
            </a:br>
            <a:r>
              <a:rPr lang="en-US" dirty="0" smtClean="0"/>
              <a:t>         The history of world population since 1650 suggests that</a:t>
            </a:r>
            <a:br>
              <a:rPr lang="en-US" dirty="0" smtClean="0"/>
            </a:br>
            <a:r>
              <a:rPr lang="en-US" dirty="0" smtClean="0"/>
              <a:t>there is a .demographic cycle of 5 stages through which a</a:t>
            </a:r>
            <a:br>
              <a:rPr lang="en-US" dirty="0" smtClean="0"/>
            </a:br>
            <a:r>
              <a:rPr lang="en-US" dirty="0" smtClean="0"/>
              <a:t>nation passes:</a:t>
            </a:r>
            <a:br>
              <a:rPr lang="en-US" dirty="0" smtClean="0"/>
            </a:br>
            <a:r>
              <a:rPr lang="en-US" dirty="0" smtClean="0"/>
              <a:t>             </a:t>
            </a:r>
            <a:r>
              <a:rPr lang="en-US" b="1" i="1" u="sng" dirty="0" smtClean="0"/>
              <a:t>(1) FIRST STAGE </a:t>
            </a:r>
            <a:r>
              <a:rPr lang="en-US" i="1" dirty="0" smtClean="0"/>
              <a:t>(High stationary)</a:t>
            </a:r>
            <a:r>
              <a:rPr lang="en-US" dirty="0" smtClean="0"/>
              <a:t/>
            </a:r>
            <a:br>
              <a:rPr lang="en-US" dirty="0" smtClean="0"/>
            </a:br>
            <a:r>
              <a:rPr lang="en-US" dirty="0" smtClean="0"/>
              <a:t>This stage is characterized by a high birth rate and a high</a:t>
            </a:r>
            <a:br>
              <a:rPr lang="en-US" dirty="0" smtClean="0"/>
            </a:br>
            <a:r>
              <a:rPr lang="en-US" dirty="0" smtClean="0"/>
              <a:t>death rate which cancel each other and the population</a:t>
            </a:r>
            <a:br>
              <a:rPr lang="en-US" dirty="0" smtClean="0"/>
            </a:br>
            <a:r>
              <a:rPr lang="en-US" dirty="0" smtClean="0"/>
              <a:t>remains stationary. India was in this stage till 1920.</a:t>
            </a:r>
            <a:br>
              <a:rPr lang="en-US" dirty="0" smtClean="0"/>
            </a:br>
            <a:r>
              <a:rPr lang="en-US" dirty="0" smtClean="0"/>
              <a:t>             </a:t>
            </a:r>
            <a:r>
              <a:rPr lang="en-US" b="1" i="1" u="sng" dirty="0" smtClean="0"/>
              <a:t>(2) SECOND STAGE </a:t>
            </a:r>
            <a:r>
              <a:rPr lang="en-US" i="1" dirty="0" smtClean="0"/>
              <a:t>(Early expanding)</a:t>
            </a:r>
            <a:r>
              <a:rPr lang="en-US" dirty="0" smtClean="0"/>
              <a:t/>
            </a:r>
            <a:br>
              <a:rPr lang="en-US" dirty="0" smtClean="0"/>
            </a:br>
            <a:r>
              <a:rPr lang="en-US" dirty="0" smtClean="0"/>
              <a:t>The death rate begins to decline, while the birth rate</a:t>
            </a:r>
            <a:br>
              <a:rPr lang="en-US" dirty="0" smtClean="0"/>
            </a:br>
            <a:r>
              <a:rPr lang="en-US" dirty="0" smtClean="0"/>
              <a:t>remains unchanged. Many countries in South Asia, and</a:t>
            </a:r>
            <a:br>
              <a:rPr lang="en-US" dirty="0" smtClean="0"/>
            </a:br>
            <a:r>
              <a:rPr lang="en-US" dirty="0" smtClean="0"/>
              <a:t>Africa are in this phase. Birth rates have increased in some</a:t>
            </a:r>
            <a:br>
              <a:rPr lang="en-US" dirty="0" smtClean="0"/>
            </a:br>
            <a:r>
              <a:rPr lang="en-US" dirty="0" smtClean="0"/>
              <a:t>of these countries possibly as a result of improved health</a:t>
            </a:r>
            <a:br>
              <a:rPr lang="en-US" dirty="0" smtClean="0"/>
            </a:br>
            <a:r>
              <a:rPr lang="en-US" dirty="0" smtClean="0"/>
              <a:t>conditions, and shortening periods of breast-feeding </a:t>
            </a:r>
            <a:r>
              <a:rPr lang="en-US" i="1" dirty="0" smtClean="0"/>
              <a:t>(1).</a:t>
            </a:r>
            <a:r>
              <a:rPr lang="en-US" dirty="0" smtClean="0"/>
              <a:t/>
            </a:r>
            <a:br>
              <a:rPr lang="en-US" dirty="0" smtClean="0"/>
            </a:br>
            <a:r>
              <a:rPr lang="en-US" dirty="0" smtClean="0"/>
              <a:t>             </a:t>
            </a:r>
            <a:r>
              <a:rPr lang="en-US" b="1" u="sng" dirty="0" smtClean="0"/>
              <a:t> </a:t>
            </a:r>
            <a:r>
              <a:rPr lang="en-US" b="1" i="1" u="sng" dirty="0" smtClean="0"/>
              <a:t>(3) THIRD STAGE </a:t>
            </a:r>
            <a:r>
              <a:rPr lang="en-US" i="1" dirty="0" smtClean="0"/>
              <a:t>(Late expanding)</a:t>
            </a:r>
            <a:r>
              <a:rPr lang="en-US" dirty="0" smtClean="0"/>
              <a:t/>
            </a:r>
            <a:br>
              <a:rPr lang="en-US" dirty="0" smtClean="0"/>
            </a:br>
            <a:r>
              <a:rPr lang="en-US" dirty="0" smtClean="0"/>
              <a:t>The death rate declines still further, and the birth rate</a:t>
            </a:r>
            <a:br>
              <a:rPr lang="en-US" dirty="0" smtClean="0"/>
            </a:br>
            <a:r>
              <a:rPr lang="en-US" dirty="0" smtClean="0"/>
              <a:t>tends to fall. The population continues to grow because</a:t>
            </a:r>
            <a:br>
              <a:rPr lang="en-US" dirty="0" smtClean="0"/>
            </a:br>
            <a:r>
              <a:rPr lang="en-US" dirty="0" smtClean="0"/>
              <a:t>births exceed deaths. India has entered this phase. In a</a:t>
            </a:r>
            <a:br>
              <a:rPr lang="en-US" dirty="0" smtClean="0"/>
            </a:br>
            <a:r>
              <a:rPr lang="en-US" dirty="0" smtClean="0"/>
              <a:t>number of developing countries (e.g., China, Singapore)</a:t>
            </a:r>
            <a:br>
              <a:rPr lang="en-US" dirty="0" smtClean="0"/>
            </a:br>
            <a:r>
              <a:rPr lang="en-US" dirty="0" smtClean="0"/>
              <a:t>birth rates have declined rapidly.</a:t>
            </a:r>
            <a:br>
              <a:rPr lang="en-US" dirty="0" smtClean="0"/>
            </a:br>
            <a:r>
              <a:rPr lang="en-US" dirty="0" smtClean="0"/>
              <a:t/>
            </a:r>
            <a:br>
              <a:rPr lang="en-US" dirty="0" smtClean="0"/>
            </a:br>
            <a:endParaRPr lang="ta-IN"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SECOND GENERATION IUDs</a:t>
            </a:r>
            <a:br>
              <a:rPr lang="en-US" dirty="0" smtClean="0"/>
            </a:br>
            <a:r>
              <a:rPr lang="en-US" dirty="0" smtClean="0"/>
              <a:t/>
            </a:r>
            <a:br>
              <a:rPr lang="en-US" dirty="0" smtClean="0"/>
            </a:br>
            <a:endParaRPr lang="ta-IN" dirty="0"/>
          </a:p>
        </p:txBody>
      </p:sp>
      <p:sp>
        <p:nvSpPr>
          <p:cNvPr id="3" name="Content Placeholder 2"/>
          <p:cNvSpPr>
            <a:spLocks noGrp="1"/>
          </p:cNvSpPr>
          <p:nvPr>
            <p:ph idx="1"/>
          </p:nvPr>
        </p:nvSpPr>
        <p:spPr/>
        <p:txBody>
          <a:bodyPr>
            <a:normAutofit lnSpcReduction="10000"/>
          </a:bodyPr>
          <a:lstStyle/>
          <a:p>
            <a:r>
              <a:rPr lang="en-US" dirty="0" smtClean="0"/>
              <a:t>A new approach was tried in the 1970s by adding copper to the IUD. It was found that metallic copper had a strong anti-fertility effect </a:t>
            </a:r>
            <a:r>
              <a:rPr lang="en-US" i="1" dirty="0" smtClean="0"/>
              <a:t>(47). </a:t>
            </a:r>
            <a:r>
              <a:rPr lang="en-US" dirty="0" smtClean="0"/>
              <a:t>The addition of copper has made it possible to develop smaller devices which are easier to fit, even in </a:t>
            </a:r>
            <a:r>
              <a:rPr lang="en-US" dirty="0" err="1" smtClean="0"/>
              <a:t>nulliparous</a:t>
            </a:r>
            <a:r>
              <a:rPr lang="en-US" dirty="0" smtClean="0"/>
              <a:t> women. A number of copper bearing devices are now commercially available .</a:t>
            </a:r>
            <a:br>
              <a:rPr lang="en-US" dirty="0" smtClean="0"/>
            </a:br>
            <a:r>
              <a:rPr lang="en-US" dirty="0" smtClean="0"/>
              <a:t/>
            </a:r>
            <a:br>
              <a:rPr lang="en-US" dirty="0" smtClean="0"/>
            </a:br>
            <a:endParaRPr lang="ta-IN"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idx="1"/>
          </p:nvPr>
        </p:nvSpPr>
        <p:spPr/>
        <p:txBody>
          <a:bodyPr>
            <a:normAutofit fontScale="70000" lnSpcReduction="20000"/>
          </a:bodyPr>
          <a:lstStyle/>
          <a:p>
            <a:r>
              <a:rPr lang="en-US" b="1" dirty="0" smtClean="0"/>
              <a:t>Advantages</a:t>
            </a:r>
            <a:r>
              <a:rPr lang="en-US" dirty="0" smtClean="0"/>
              <a:t/>
            </a:r>
            <a:br>
              <a:rPr lang="en-US" dirty="0" smtClean="0"/>
            </a:br>
            <a:r>
              <a:rPr lang="en-US" dirty="0" smtClean="0"/>
              <a:t>The IUD has many advantages : (a) simplicity, i.e., no</a:t>
            </a:r>
            <a:br>
              <a:rPr lang="en-US" dirty="0" smtClean="0"/>
            </a:br>
            <a:r>
              <a:rPr lang="en-US" dirty="0" smtClean="0"/>
              <a:t>complex procedures are involved in insertion; no</a:t>
            </a:r>
            <a:br>
              <a:rPr lang="en-US" dirty="0" smtClean="0"/>
            </a:br>
            <a:r>
              <a:rPr lang="en-US" dirty="0" smtClean="0"/>
              <a:t>hospitalization is required (b) insertion takes only a few</a:t>
            </a:r>
            <a:br>
              <a:rPr lang="en-US" dirty="0" smtClean="0"/>
            </a:br>
            <a:r>
              <a:rPr lang="en-US" dirty="0" smtClean="0"/>
              <a:t>minutes (c) once inserted IUD stays in place as long as</a:t>
            </a:r>
            <a:br>
              <a:rPr lang="en-US" dirty="0" smtClean="0"/>
            </a:br>
            <a:r>
              <a:rPr lang="en-US" dirty="0" smtClean="0"/>
              <a:t>required (d) inexpensive (e) contraceptive effect is reversible</a:t>
            </a:r>
            <a:br>
              <a:rPr lang="en-US" dirty="0" smtClean="0"/>
            </a:br>
            <a:r>
              <a:rPr lang="en-US" dirty="0" smtClean="0"/>
              <a:t>by removal of IUD (f) virtually free of systemic metabolic</a:t>
            </a:r>
            <a:br>
              <a:rPr lang="en-US" dirty="0" smtClean="0"/>
            </a:br>
            <a:r>
              <a:rPr lang="en-US" dirty="0" smtClean="0"/>
              <a:t>side-effects associated with hormonal pills (g) highest</a:t>
            </a:r>
            <a:br>
              <a:rPr lang="en-US" dirty="0" smtClean="0"/>
            </a:br>
            <a:r>
              <a:rPr lang="en-US" dirty="0" smtClean="0"/>
              <a:t>continuation rate, and (h) there is no need for the continual</a:t>
            </a:r>
            <a:br>
              <a:rPr lang="en-US" dirty="0" smtClean="0"/>
            </a:br>
            <a:r>
              <a:rPr lang="en-US" dirty="0" smtClean="0"/>
              <a:t>motivation required to take a pill daily or to use a barrier</a:t>
            </a:r>
            <a:br>
              <a:rPr lang="en-US" dirty="0" smtClean="0"/>
            </a:br>
            <a:r>
              <a:rPr lang="en-US" dirty="0" smtClean="0"/>
              <a:t>method consistently</a:t>
            </a:r>
            <a:br>
              <a:rPr lang="en-US" dirty="0" smtClean="0"/>
            </a:br>
            <a:r>
              <a:rPr lang="en-US" dirty="0" smtClean="0"/>
              <a:t/>
            </a:r>
            <a:br>
              <a:rPr lang="en-US" dirty="0" smtClean="0"/>
            </a:br>
            <a:endParaRPr lang="ta-IN"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idx="1"/>
          </p:nvPr>
        </p:nvSpPr>
        <p:spPr/>
        <p:txBody>
          <a:bodyPr>
            <a:normAutofit fontScale="77500" lnSpcReduction="20000"/>
          </a:bodyPr>
          <a:lstStyle/>
          <a:p>
            <a:r>
              <a:rPr lang="en-US" b="1" u="sng" dirty="0" smtClean="0"/>
              <a:t>Contraindications</a:t>
            </a:r>
            <a:br>
              <a:rPr lang="en-US" b="1" u="sng" dirty="0" smtClean="0"/>
            </a:br>
            <a:r>
              <a:rPr lang="en-US" i="1" dirty="0" smtClean="0"/>
              <a:t>ABSOLUTE </a:t>
            </a:r>
            <a:r>
              <a:rPr lang="en-US" dirty="0" smtClean="0"/>
              <a:t>: (a) suspected pregnancy (b) pelvic</a:t>
            </a:r>
            <a:br>
              <a:rPr lang="en-US" dirty="0" smtClean="0"/>
            </a:br>
            <a:r>
              <a:rPr lang="en-US" dirty="0" smtClean="0"/>
              <a:t>inflammatory disease (c) vaginal bleeding of undiagnosed</a:t>
            </a:r>
            <a:br>
              <a:rPr lang="en-US" dirty="0" smtClean="0"/>
            </a:br>
            <a:r>
              <a:rPr lang="en-US" dirty="0" err="1" smtClean="0"/>
              <a:t>aetiology</a:t>
            </a:r>
            <a:r>
              <a:rPr lang="en-US" dirty="0" smtClean="0"/>
              <a:t> (d) cancer of the cervix, uterus or </a:t>
            </a:r>
            <a:r>
              <a:rPr lang="en-US" dirty="0" err="1" smtClean="0"/>
              <a:t>adnexia</a:t>
            </a:r>
            <a:r>
              <a:rPr lang="en-US" dirty="0" smtClean="0"/>
              <a:t> and</a:t>
            </a:r>
            <a:br>
              <a:rPr lang="en-US" dirty="0" smtClean="0"/>
            </a:br>
            <a:r>
              <a:rPr lang="en-US" dirty="0" smtClean="0"/>
              <a:t>other pelvic </a:t>
            </a:r>
            <a:r>
              <a:rPr lang="en-US" dirty="0" err="1" smtClean="0"/>
              <a:t>tumours</a:t>
            </a:r>
            <a:r>
              <a:rPr lang="en-US" dirty="0" smtClean="0"/>
              <a:t> (e) previous ectopic pregnancy </a:t>
            </a:r>
            <a:r>
              <a:rPr lang="en-US" i="1" dirty="0" smtClean="0"/>
              <a:t>(50).</a:t>
            </a:r>
            <a:r>
              <a:rPr lang="en-US" dirty="0" smtClean="0"/>
              <a:t/>
            </a:r>
            <a:br>
              <a:rPr lang="en-US" dirty="0" smtClean="0"/>
            </a:br>
            <a:r>
              <a:rPr lang="en-US" i="1" dirty="0" smtClean="0"/>
              <a:t>RELATIVE : </a:t>
            </a:r>
            <a:r>
              <a:rPr lang="en-US" dirty="0" smtClean="0"/>
              <a:t>(a) </a:t>
            </a:r>
            <a:r>
              <a:rPr lang="en-US" dirty="0" err="1" smtClean="0"/>
              <a:t>anaemia</a:t>
            </a:r>
            <a:r>
              <a:rPr lang="en-US" dirty="0" smtClean="0"/>
              <a:t> (b) </a:t>
            </a:r>
            <a:r>
              <a:rPr lang="en-US" dirty="0" err="1" smtClean="0"/>
              <a:t>menorrhagia</a:t>
            </a:r>
            <a:r>
              <a:rPr lang="en-US" dirty="0" smtClean="0"/>
              <a:t> (c) history of</a:t>
            </a:r>
            <a:br>
              <a:rPr lang="en-US" dirty="0" smtClean="0"/>
            </a:br>
            <a:r>
              <a:rPr lang="en-US" dirty="0" smtClean="0"/>
              <a:t>PID since last pregnancy (d) purulent cervical discharge</a:t>
            </a:r>
            <a:br>
              <a:rPr lang="en-US" dirty="0" smtClean="0"/>
            </a:br>
            <a:r>
              <a:rPr lang="en-US" dirty="0" smtClean="0"/>
              <a:t>(e) distortions of the uterine cavity due to congenital</a:t>
            </a:r>
            <a:br>
              <a:rPr lang="en-US" dirty="0" smtClean="0"/>
            </a:br>
            <a:r>
              <a:rPr lang="en-US" dirty="0" smtClean="0"/>
              <a:t>malformations, fibroids (f) unmotivated person </a:t>
            </a:r>
            <a:br>
              <a:rPr lang="en-US" dirty="0" smtClean="0"/>
            </a:br>
            <a:r>
              <a:rPr lang="en-US" dirty="0" smtClean="0"/>
              <a:t/>
            </a:r>
            <a:br>
              <a:rPr lang="en-US" dirty="0" smtClean="0"/>
            </a:br>
            <a:endParaRPr lang="ta-IN"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
            </a:r>
            <a:br>
              <a:rPr lang="en-US" dirty="0" smtClean="0"/>
            </a:br>
            <a:r>
              <a:rPr lang="en-US" dirty="0" smtClean="0"/>
              <a:t>SIDE-EFFECTS AND COMPLICATIONS</a:t>
            </a:r>
            <a:br>
              <a:rPr lang="en-US" dirty="0" smtClean="0"/>
            </a:br>
            <a:r>
              <a:rPr lang="en-US" dirty="0" smtClean="0"/>
              <a:t/>
            </a:r>
            <a:br>
              <a:rPr lang="en-US" dirty="0" smtClean="0"/>
            </a:br>
            <a:endParaRPr lang="ta-IN" dirty="0"/>
          </a:p>
        </p:txBody>
      </p:sp>
      <p:sp>
        <p:nvSpPr>
          <p:cNvPr id="3" name="Content Placeholder 2"/>
          <p:cNvSpPr>
            <a:spLocks noGrp="1"/>
          </p:cNvSpPr>
          <p:nvPr>
            <p:ph idx="1"/>
          </p:nvPr>
        </p:nvSpPr>
        <p:spPr>
          <a:xfrm>
            <a:off x="457200" y="1775191"/>
            <a:ext cx="8229600" cy="5311409"/>
          </a:xfrm>
        </p:spPr>
        <p:txBody>
          <a:bodyPr>
            <a:normAutofit fontScale="62500" lnSpcReduction="20000"/>
          </a:bodyPr>
          <a:lstStyle/>
          <a:p>
            <a:r>
              <a:rPr lang="en-US" i="1" dirty="0" smtClean="0"/>
              <a:t>1. Bleeding</a:t>
            </a:r>
            <a:r>
              <a:rPr lang="en-US" dirty="0" smtClean="0"/>
              <a:t/>
            </a:r>
            <a:br>
              <a:rPr lang="en-US" dirty="0" smtClean="0"/>
            </a:br>
            <a:r>
              <a:rPr lang="en-US" dirty="0" smtClean="0"/>
              <a:t/>
            </a:r>
            <a:br>
              <a:rPr lang="en-US" dirty="0" smtClean="0"/>
            </a:br>
            <a:r>
              <a:rPr lang="en-US" i="1" dirty="0" smtClean="0"/>
              <a:t>2. Pain</a:t>
            </a:r>
            <a:r>
              <a:rPr lang="en-US" dirty="0" smtClean="0"/>
              <a:t/>
            </a:r>
            <a:br>
              <a:rPr lang="en-US" dirty="0" smtClean="0"/>
            </a:br>
            <a:r>
              <a:rPr lang="en-US" dirty="0" smtClean="0"/>
              <a:t/>
            </a:r>
            <a:br>
              <a:rPr lang="en-US" dirty="0" smtClean="0"/>
            </a:br>
            <a:r>
              <a:rPr lang="en-US" i="1" dirty="0" smtClean="0"/>
              <a:t>3. Pelvic infection</a:t>
            </a:r>
            <a:r>
              <a:rPr lang="en-US" dirty="0" smtClean="0"/>
              <a:t/>
            </a:r>
            <a:br>
              <a:rPr lang="en-US" dirty="0" smtClean="0"/>
            </a:br>
            <a:r>
              <a:rPr lang="en-US" dirty="0" smtClean="0"/>
              <a:t/>
            </a:r>
            <a:br>
              <a:rPr lang="en-US" dirty="0" smtClean="0"/>
            </a:br>
            <a:r>
              <a:rPr lang="en-US" i="1" dirty="0" smtClean="0"/>
              <a:t>4. Uterine perforation</a:t>
            </a:r>
            <a:r>
              <a:rPr lang="en-US" dirty="0" smtClean="0"/>
              <a:t/>
            </a:r>
            <a:br>
              <a:rPr lang="en-US" dirty="0" smtClean="0"/>
            </a:br>
            <a:r>
              <a:rPr lang="en-US" dirty="0" smtClean="0"/>
              <a:t/>
            </a:r>
            <a:br>
              <a:rPr lang="en-US" dirty="0" smtClean="0"/>
            </a:br>
            <a:r>
              <a:rPr lang="en-US" dirty="0" smtClean="0"/>
              <a:t>5. </a:t>
            </a:r>
            <a:r>
              <a:rPr lang="en-US" i="1" dirty="0" smtClean="0"/>
              <a:t>Pregnancy</a:t>
            </a:r>
            <a:r>
              <a:rPr lang="en-US" dirty="0" smtClean="0"/>
              <a:t/>
            </a:r>
            <a:br>
              <a:rPr lang="en-US" dirty="0" smtClean="0"/>
            </a:br>
            <a:r>
              <a:rPr lang="en-US" dirty="0" smtClean="0"/>
              <a:t/>
            </a:r>
            <a:br>
              <a:rPr lang="en-US" dirty="0" smtClean="0"/>
            </a:br>
            <a:r>
              <a:rPr lang="en-US" dirty="0" smtClean="0"/>
              <a:t>6. </a:t>
            </a:r>
            <a:r>
              <a:rPr lang="en-US" i="1" dirty="0" smtClean="0"/>
              <a:t>Ectopic pregnancy</a:t>
            </a:r>
            <a:r>
              <a:rPr lang="en-US" dirty="0" smtClean="0"/>
              <a:t/>
            </a:r>
            <a:br>
              <a:rPr lang="en-US" dirty="0" smtClean="0"/>
            </a:br>
            <a:r>
              <a:rPr lang="en-US" dirty="0" smtClean="0"/>
              <a:t/>
            </a:r>
            <a:br>
              <a:rPr lang="en-US" dirty="0" smtClean="0"/>
            </a:br>
            <a:r>
              <a:rPr lang="en-US" dirty="0" smtClean="0"/>
              <a:t>7. </a:t>
            </a:r>
            <a:r>
              <a:rPr lang="en-US" i="1" dirty="0" smtClean="0"/>
              <a:t>Expulsion</a:t>
            </a:r>
            <a:r>
              <a:rPr lang="en-US" dirty="0" smtClean="0"/>
              <a:t/>
            </a:r>
            <a:br>
              <a:rPr lang="en-US" dirty="0" smtClean="0"/>
            </a:br>
            <a:r>
              <a:rPr lang="en-US" dirty="0" smtClean="0"/>
              <a:t/>
            </a:r>
            <a:br>
              <a:rPr lang="en-US" dirty="0" smtClean="0"/>
            </a:br>
            <a:r>
              <a:rPr lang="en-US" i="1" dirty="0" smtClean="0"/>
              <a:t>8. Fertility after removal</a:t>
            </a:r>
            <a:r>
              <a:rPr lang="en-US" dirty="0" smtClean="0"/>
              <a:t/>
            </a:r>
            <a:br>
              <a:rPr lang="en-US" dirty="0" smtClean="0"/>
            </a:br>
            <a:r>
              <a:rPr lang="en-US" dirty="0" smtClean="0"/>
              <a:t/>
            </a:r>
            <a:br>
              <a:rPr lang="en-US" dirty="0" smtClean="0"/>
            </a:br>
            <a:r>
              <a:rPr lang="en-US" dirty="0" smtClean="0"/>
              <a:t>9. </a:t>
            </a:r>
            <a:r>
              <a:rPr lang="en-US" i="1" dirty="0" smtClean="0"/>
              <a:t>Cancer and </a:t>
            </a:r>
            <a:r>
              <a:rPr lang="en-US" i="1" dirty="0" err="1" smtClean="0"/>
              <a:t>teratogenesis</a:t>
            </a:r>
            <a:r>
              <a:rPr lang="en-US" dirty="0" smtClean="0"/>
              <a:t/>
            </a:r>
            <a:br>
              <a:rPr lang="en-US" dirty="0" smtClean="0"/>
            </a:br>
            <a:r>
              <a:rPr lang="en-US" dirty="0" smtClean="0"/>
              <a:t/>
            </a:r>
            <a:br>
              <a:rPr lang="en-US" dirty="0" smtClean="0"/>
            </a:br>
            <a:r>
              <a:rPr lang="en-US" i="1" dirty="0" smtClean="0"/>
              <a:t>10. Mortality</a:t>
            </a:r>
            <a:r>
              <a:rPr lang="en-US" dirty="0" smtClean="0"/>
              <a:t/>
            </a:r>
            <a:br>
              <a:rPr lang="en-US" dirty="0" smtClean="0"/>
            </a:br>
            <a:r>
              <a:rPr lang="en-US" dirty="0" smtClean="0"/>
              <a:t/>
            </a:r>
            <a:br>
              <a:rPr lang="en-US" dirty="0" smtClean="0"/>
            </a:br>
            <a:endParaRPr lang="ta-IN"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HORMONAL CONTRACEPTIVES</a:t>
            </a:r>
            <a:endParaRPr lang="ta-IN" dirty="0"/>
          </a:p>
        </p:txBody>
      </p:sp>
      <p:sp>
        <p:nvSpPr>
          <p:cNvPr id="3" name="Content Placeholder 2"/>
          <p:cNvSpPr>
            <a:spLocks noGrp="1"/>
          </p:cNvSpPr>
          <p:nvPr>
            <p:ph idx="1"/>
          </p:nvPr>
        </p:nvSpPr>
        <p:spPr/>
        <p:txBody>
          <a:bodyPr>
            <a:normAutofit fontScale="92500" lnSpcReduction="10000"/>
          </a:bodyPr>
          <a:lstStyle/>
          <a:p>
            <a:r>
              <a:rPr lang="en-US" dirty="0" smtClean="0"/>
              <a:t/>
            </a:r>
            <a:br>
              <a:rPr lang="en-US" dirty="0" smtClean="0"/>
            </a:br>
            <a:r>
              <a:rPr lang="en-US" dirty="0" smtClean="0"/>
              <a:t>Hormonal contraceptives when properly used are the most effective spacing methods of contraception. Oral contraceptives of the combined type are almost 100 per cent effective in preventing pregnancy. They provide the best</a:t>
            </a:r>
            <a:br>
              <a:rPr lang="en-US" dirty="0" smtClean="0"/>
            </a:br>
            <a:r>
              <a:rPr lang="en-US" dirty="0" smtClean="0"/>
              <a:t>means of ensuring spacing between one childbirth and another. </a:t>
            </a:r>
            <a:br>
              <a:rPr lang="en-US" dirty="0" smtClean="0"/>
            </a:br>
            <a:r>
              <a:rPr lang="en-US" dirty="0" smtClean="0"/>
              <a:t/>
            </a:r>
            <a:br>
              <a:rPr lang="en-US" dirty="0" smtClean="0"/>
            </a:br>
            <a:endParaRPr lang="ta-IN"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idx="1"/>
          </p:nvPr>
        </p:nvSpPr>
        <p:spPr/>
        <p:txBody>
          <a:bodyPr>
            <a:normAutofit fontScale="70000" lnSpcReduction="20000"/>
          </a:bodyPr>
          <a:lstStyle/>
          <a:p>
            <a:r>
              <a:rPr lang="en-US" b="1" dirty="0" smtClean="0"/>
              <a:t>Classification</a:t>
            </a:r>
            <a:r>
              <a:rPr lang="en-US" dirty="0" smtClean="0"/>
              <a:t/>
            </a:r>
            <a:br>
              <a:rPr lang="en-US" dirty="0" smtClean="0"/>
            </a:br>
            <a:r>
              <a:rPr lang="en-US" dirty="0" smtClean="0"/>
              <a:t>Hormonal contraceptives currently in use and/or under</a:t>
            </a:r>
            <a:br>
              <a:rPr lang="en-US" dirty="0" smtClean="0"/>
            </a:br>
            <a:r>
              <a:rPr lang="en-US" dirty="0" smtClean="0"/>
              <a:t>study may be classified as follows :</a:t>
            </a:r>
            <a:br>
              <a:rPr lang="en-US" dirty="0" smtClean="0"/>
            </a:br>
            <a:r>
              <a:rPr lang="en-US" b="1" dirty="0" smtClean="0"/>
              <a:t>A. Oral pills</a:t>
            </a:r>
            <a:r>
              <a:rPr lang="en-US" dirty="0" smtClean="0"/>
              <a:t/>
            </a:r>
            <a:br>
              <a:rPr lang="en-US" dirty="0" smtClean="0"/>
            </a:br>
            <a:r>
              <a:rPr lang="en-US" dirty="0" smtClean="0"/>
              <a:t>1. Combined pill</a:t>
            </a:r>
            <a:br>
              <a:rPr lang="en-US" dirty="0" smtClean="0"/>
            </a:br>
            <a:r>
              <a:rPr lang="en-US" dirty="0" smtClean="0"/>
              <a:t>2. </a:t>
            </a:r>
            <a:r>
              <a:rPr lang="en-US" dirty="0" err="1" smtClean="0"/>
              <a:t>Progestogen</a:t>
            </a:r>
            <a:r>
              <a:rPr lang="en-US" dirty="0" smtClean="0"/>
              <a:t> only pill (POP)</a:t>
            </a:r>
            <a:br>
              <a:rPr lang="en-US" dirty="0" smtClean="0"/>
            </a:br>
            <a:r>
              <a:rPr lang="en-US" dirty="0" smtClean="0"/>
              <a:t>3. Post-coital pill</a:t>
            </a:r>
            <a:br>
              <a:rPr lang="en-US" dirty="0" smtClean="0"/>
            </a:br>
            <a:r>
              <a:rPr lang="en-US" dirty="0" smtClean="0"/>
              <a:t>4. Once-a-month (long-acting) pill</a:t>
            </a:r>
            <a:br>
              <a:rPr lang="en-US" dirty="0" smtClean="0"/>
            </a:br>
            <a:r>
              <a:rPr lang="en-US" dirty="0" smtClean="0"/>
              <a:t>5. Male pill</a:t>
            </a:r>
            <a:br>
              <a:rPr lang="en-US" dirty="0" smtClean="0"/>
            </a:br>
            <a:r>
              <a:rPr lang="en-US" b="1" dirty="0" smtClean="0"/>
              <a:t>B. Depot (slow release} formulations</a:t>
            </a:r>
            <a:r>
              <a:rPr lang="en-US" dirty="0" smtClean="0"/>
              <a:t/>
            </a:r>
            <a:br>
              <a:rPr lang="en-US" dirty="0" smtClean="0"/>
            </a:br>
            <a:r>
              <a:rPr lang="en-US" dirty="0" smtClean="0"/>
              <a:t>1. </a:t>
            </a:r>
            <a:r>
              <a:rPr lang="en-US" dirty="0" err="1" smtClean="0"/>
              <a:t>Injectables</a:t>
            </a:r>
            <a:r>
              <a:rPr lang="en-US" dirty="0" smtClean="0"/>
              <a:t/>
            </a:r>
            <a:br>
              <a:rPr lang="en-US" dirty="0" smtClean="0"/>
            </a:br>
            <a:r>
              <a:rPr lang="en-US" dirty="0" smtClean="0"/>
              <a:t>2. Subcutaneous implants</a:t>
            </a:r>
            <a:br>
              <a:rPr lang="en-US" dirty="0" smtClean="0"/>
            </a:br>
            <a:r>
              <a:rPr lang="en-US" dirty="0" smtClean="0"/>
              <a:t>3. Vaginal rings</a:t>
            </a:r>
            <a:br>
              <a:rPr lang="en-US" dirty="0" smtClean="0"/>
            </a:br>
            <a:r>
              <a:rPr lang="en-US" dirty="0" smtClean="0"/>
              <a:t/>
            </a:r>
            <a:br>
              <a:rPr lang="en-US" dirty="0" smtClean="0"/>
            </a:br>
            <a:endParaRPr lang="ta-IN"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
            </a:r>
            <a:br>
              <a:rPr lang="en-US" dirty="0" smtClean="0"/>
            </a:br>
            <a:r>
              <a:rPr lang="en-US" dirty="0" smtClean="0"/>
              <a:t>POST-CONCEPTIONAL METHODS</a:t>
            </a:r>
            <a:br>
              <a:rPr lang="en-US" dirty="0" smtClean="0"/>
            </a:br>
            <a:r>
              <a:rPr lang="en-US" dirty="0" smtClean="0"/>
              <a:t>(Termination of pregnancy)</a:t>
            </a:r>
            <a:br>
              <a:rPr lang="en-US" dirty="0" smtClean="0"/>
            </a:br>
            <a:r>
              <a:rPr lang="en-US" dirty="0" smtClean="0"/>
              <a:t/>
            </a:r>
            <a:br>
              <a:rPr lang="en-US" dirty="0" smtClean="0"/>
            </a:br>
            <a:endParaRPr lang="ta-IN" dirty="0"/>
          </a:p>
        </p:txBody>
      </p:sp>
      <p:sp>
        <p:nvSpPr>
          <p:cNvPr id="3" name="Content Placeholder 2"/>
          <p:cNvSpPr>
            <a:spLocks noGrp="1"/>
          </p:cNvSpPr>
          <p:nvPr>
            <p:ph idx="1"/>
          </p:nvPr>
        </p:nvSpPr>
        <p:spPr>
          <a:xfrm>
            <a:off x="457200" y="1775191"/>
            <a:ext cx="8229600" cy="5082809"/>
          </a:xfrm>
        </p:spPr>
        <p:txBody>
          <a:bodyPr>
            <a:normAutofit fontScale="62500" lnSpcReduction="20000"/>
          </a:bodyPr>
          <a:lstStyle/>
          <a:p>
            <a:r>
              <a:rPr lang="en-US" b="1" u="sng" dirty="0" smtClean="0"/>
              <a:t>Menstrual regulation</a:t>
            </a:r>
            <a:r>
              <a:rPr lang="en-US" dirty="0" smtClean="0"/>
              <a:t/>
            </a:r>
            <a:br>
              <a:rPr lang="en-US" dirty="0" smtClean="0"/>
            </a:br>
            <a:r>
              <a:rPr lang="en-US" dirty="0" smtClean="0"/>
              <a:t>A relatively simple method of birth control is "menstrual regulation". It consists of aspiration of the uterine contents 6 to 14 days of a missed period, but before most pregnancy tests can accurately determine whether or not a woman is pregnant</a:t>
            </a:r>
            <a:r>
              <a:rPr lang="en-US" i="1" dirty="0" smtClean="0"/>
              <a:t>. </a:t>
            </a:r>
            <a:r>
              <a:rPr lang="en-US" dirty="0" smtClean="0"/>
              <a:t>Cervical dilatation is indicated only in </a:t>
            </a:r>
            <a:r>
              <a:rPr lang="en-US" dirty="0" err="1" smtClean="0"/>
              <a:t>nullipara</a:t>
            </a:r>
            <a:r>
              <a:rPr lang="en-US" dirty="0" smtClean="0"/>
              <a:t> or in apprehensive subjects. No after-care is necessary as a rule.</a:t>
            </a:r>
            <a:br>
              <a:rPr lang="en-US" dirty="0" smtClean="0"/>
            </a:br>
            <a:r>
              <a:rPr lang="en-US" dirty="0" smtClean="0"/>
              <a:t/>
            </a:r>
            <a:br>
              <a:rPr lang="en-US" dirty="0" smtClean="0"/>
            </a:br>
            <a:r>
              <a:rPr lang="en-US" b="1" u="sng" dirty="0" smtClean="0"/>
              <a:t> Menstrual induction</a:t>
            </a:r>
            <a:r>
              <a:rPr lang="en-US" dirty="0" smtClean="0"/>
              <a:t/>
            </a:r>
            <a:br>
              <a:rPr lang="en-US" dirty="0" smtClean="0"/>
            </a:br>
            <a:r>
              <a:rPr lang="en-US" dirty="0" smtClean="0"/>
              <a:t>This is based on disturbing the normal </a:t>
            </a:r>
            <a:r>
              <a:rPr lang="en-US" dirty="0" err="1" smtClean="0"/>
              <a:t>progesteroneprostaglandin</a:t>
            </a:r>
            <a:r>
              <a:rPr lang="en-US" dirty="0" smtClean="0"/>
              <a:t> balance by intrauterine application of 1-5 mg solution (or 2.5-5 mg pellet) of prostaglandin F2. Within a few minutes of the prostaglandin impact, performed under sedation, the uterus responds with a sustained contraction lasting about 7 minutes, followed by cyclic contractions</a:t>
            </a:r>
            <a:br>
              <a:rPr lang="en-US" dirty="0" smtClean="0"/>
            </a:br>
            <a:r>
              <a:rPr lang="en-US" dirty="0" smtClean="0"/>
              <a:t>continuing for 3-4 hours. The bleeding starts and continues</a:t>
            </a:r>
            <a:br>
              <a:rPr lang="en-US" dirty="0" smtClean="0"/>
            </a:br>
            <a:r>
              <a:rPr lang="en-US" dirty="0" smtClean="0"/>
              <a:t>for 7-8 days </a:t>
            </a:r>
            <a:br>
              <a:rPr lang="en-US" dirty="0" smtClean="0"/>
            </a:br>
            <a:r>
              <a:rPr lang="en-US" dirty="0" smtClean="0"/>
              <a:t/>
            </a:r>
            <a:br>
              <a:rPr lang="en-US" dirty="0" smtClean="0"/>
            </a:br>
            <a:endParaRPr lang="ta-IN"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ABORTION</a:t>
            </a:r>
            <a:endParaRPr lang="ta-IN" dirty="0"/>
          </a:p>
        </p:txBody>
      </p:sp>
      <p:sp>
        <p:nvSpPr>
          <p:cNvPr id="3" name="Content Placeholder 2"/>
          <p:cNvSpPr>
            <a:spLocks noGrp="1"/>
          </p:cNvSpPr>
          <p:nvPr>
            <p:ph idx="1"/>
          </p:nvPr>
        </p:nvSpPr>
        <p:spPr/>
        <p:txBody>
          <a:bodyPr>
            <a:normAutofit fontScale="70000" lnSpcReduction="20000"/>
          </a:bodyPr>
          <a:lstStyle/>
          <a:p>
            <a:r>
              <a:rPr lang="en-US" dirty="0" smtClean="0"/>
              <a:t/>
            </a:r>
            <a:br>
              <a:rPr lang="en-US" dirty="0" smtClean="0"/>
            </a:br>
            <a:r>
              <a:rPr lang="en-US" dirty="0" smtClean="0"/>
              <a:t>         Abortion is theoretically defined as </a:t>
            </a:r>
            <a:r>
              <a:rPr lang="en-US" b="1" i="1" dirty="0" smtClean="0"/>
              <a:t>termination of</a:t>
            </a:r>
            <a:br>
              <a:rPr lang="en-US" b="1" i="1" dirty="0" smtClean="0"/>
            </a:br>
            <a:r>
              <a:rPr lang="en-US" b="1" i="1" dirty="0" smtClean="0"/>
              <a:t>pregnancy before the </a:t>
            </a:r>
            <a:r>
              <a:rPr lang="en-US" b="1" i="1" dirty="0" err="1" smtClean="0"/>
              <a:t>foetus</a:t>
            </a:r>
            <a:r>
              <a:rPr lang="en-US" b="1" i="1" dirty="0" smtClean="0"/>
              <a:t> becomes viable </a:t>
            </a:r>
            <a:r>
              <a:rPr lang="en-US" dirty="0" smtClean="0"/>
              <a:t>(capable of</a:t>
            </a:r>
            <a:br>
              <a:rPr lang="en-US" dirty="0" smtClean="0"/>
            </a:br>
            <a:r>
              <a:rPr lang="en-US" dirty="0" smtClean="0"/>
              <a:t>living independently). This has been fixed administratively</a:t>
            </a:r>
            <a:br>
              <a:rPr lang="en-US" dirty="0" smtClean="0"/>
            </a:br>
            <a:r>
              <a:rPr lang="en-US" dirty="0" smtClean="0"/>
              <a:t>at 28 weeks: when the </a:t>
            </a:r>
            <a:r>
              <a:rPr lang="en-US" dirty="0" err="1" smtClean="0"/>
              <a:t>foetus</a:t>
            </a:r>
            <a:r>
              <a:rPr lang="en-US" dirty="0" smtClean="0"/>
              <a:t> weighs approximately 1000 g.</a:t>
            </a:r>
            <a:br>
              <a:rPr lang="en-US" dirty="0" smtClean="0"/>
            </a:br>
            <a:r>
              <a:rPr lang="en-US" dirty="0" smtClean="0"/>
              <a:t>Abortion is sought by women for a variety of reasons</a:t>
            </a:r>
            <a:br>
              <a:rPr lang="en-US" dirty="0" smtClean="0"/>
            </a:br>
            <a:r>
              <a:rPr lang="en-US" dirty="0" smtClean="0"/>
              <a:t>including birth control. In fact, in some countries (e.g.,</a:t>
            </a:r>
            <a:br>
              <a:rPr lang="en-US" dirty="0" smtClean="0"/>
            </a:br>
            <a:r>
              <a:rPr lang="en-US" dirty="0" smtClean="0"/>
              <a:t>Hungary) the legal abortions exceed live births.</a:t>
            </a:r>
            <a:br>
              <a:rPr lang="en-US" dirty="0" smtClean="0"/>
            </a:br>
            <a:r>
              <a:rPr lang="en-US" dirty="0" smtClean="0"/>
              <a:t>Abortions are usually categorized as </a:t>
            </a:r>
            <a:r>
              <a:rPr lang="en-US" b="1" dirty="0" smtClean="0"/>
              <a:t>spontaneous </a:t>
            </a:r>
            <a:r>
              <a:rPr lang="en-US" dirty="0" smtClean="0"/>
              <a:t>and</a:t>
            </a:r>
            <a:br>
              <a:rPr lang="en-US" dirty="0" smtClean="0"/>
            </a:br>
            <a:r>
              <a:rPr lang="en-US" b="1" dirty="0" smtClean="0"/>
              <a:t>induced</a:t>
            </a:r>
            <a:r>
              <a:rPr lang="en-US" dirty="0" smtClean="0"/>
              <a:t>. Spontaneous abortions occur once in every</a:t>
            </a:r>
            <a:br>
              <a:rPr lang="en-US" dirty="0" smtClean="0"/>
            </a:br>
            <a:r>
              <a:rPr lang="en-US" dirty="0" smtClean="0"/>
              <a:t>15 pregnancies </a:t>
            </a:r>
            <a:r>
              <a:rPr lang="en-US" i="1" dirty="0" smtClean="0"/>
              <a:t>(89). </a:t>
            </a:r>
            <a:r>
              <a:rPr lang="en-US" dirty="0" smtClean="0"/>
              <a:t>They may be considered "Nature's</a:t>
            </a:r>
            <a:br>
              <a:rPr lang="en-US" dirty="0" smtClean="0"/>
            </a:br>
            <a:r>
              <a:rPr lang="en-US" dirty="0" smtClean="0"/>
              <a:t>method of birth control". Induced abortions, on the other</a:t>
            </a:r>
            <a:br>
              <a:rPr lang="en-US" dirty="0" smtClean="0"/>
            </a:br>
            <a:r>
              <a:rPr lang="en-US" dirty="0" smtClean="0"/>
              <a:t>hand, are deliberately induced they may be legal or illegal.</a:t>
            </a:r>
            <a:br>
              <a:rPr lang="en-US" dirty="0" smtClean="0"/>
            </a:br>
            <a:r>
              <a:rPr lang="en-US" dirty="0" smtClean="0"/>
              <a:t/>
            </a:r>
            <a:br>
              <a:rPr lang="en-US" dirty="0" smtClean="0"/>
            </a:br>
            <a:endParaRPr lang="ta-IN"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
            </a:r>
            <a:br>
              <a:rPr lang="en-US" dirty="0" smtClean="0"/>
            </a:br>
            <a:r>
              <a:rPr lang="en-US" dirty="0" smtClean="0"/>
              <a:t>THE MEDICAL TERMINATION OF</a:t>
            </a:r>
            <a:br>
              <a:rPr lang="en-US" dirty="0" smtClean="0"/>
            </a:br>
            <a:r>
              <a:rPr lang="en-US" dirty="0" smtClean="0"/>
              <a:t>PREGNANCY ACT 1971</a:t>
            </a:r>
            <a:br>
              <a:rPr lang="en-US" dirty="0" smtClean="0"/>
            </a:br>
            <a:r>
              <a:rPr lang="en-US" dirty="0" smtClean="0"/>
              <a:t/>
            </a:r>
            <a:br>
              <a:rPr lang="en-US" dirty="0" smtClean="0"/>
            </a:br>
            <a:endParaRPr lang="ta-IN" dirty="0"/>
          </a:p>
        </p:txBody>
      </p:sp>
      <p:sp>
        <p:nvSpPr>
          <p:cNvPr id="3" name="Content Placeholder 2"/>
          <p:cNvSpPr>
            <a:spLocks noGrp="1"/>
          </p:cNvSpPr>
          <p:nvPr>
            <p:ph idx="1"/>
          </p:nvPr>
        </p:nvSpPr>
        <p:spPr/>
        <p:txBody>
          <a:bodyPr>
            <a:normAutofit fontScale="92500" lnSpcReduction="10000"/>
          </a:bodyPr>
          <a:lstStyle/>
          <a:p>
            <a:r>
              <a:rPr lang="en-US" dirty="0" smtClean="0"/>
              <a:t>The Medical Termination of Pregnancy Act, 1971 lays down:</a:t>
            </a:r>
            <a:br>
              <a:rPr lang="en-US" dirty="0" smtClean="0"/>
            </a:br>
            <a:r>
              <a:rPr lang="en-US" dirty="0" smtClean="0"/>
              <a:t>1. The conditions under which a pregnancy can be terminated.</a:t>
            </a:r>
            <a:br>
              <a:rPr lang="en-US" dirty="0" smtClean="0"/>
            </a:br>
            <a:r>
              <a:rPr lang="en-US" dirty="0" smtClean="0"/>
              <a:t>2. The person or persons who can perform such</a:t>
            </a:r>
            <a:br>
              <a:rPr lang="en-US" dirty="0" smtClean="0"/>
            </a:br>
            <a:r>
              <a:rPr lang="en-US" dirty="0" smtClean="0"/>
              <a:t>terminations, and</a:t>
            </a:r>
            <a:br>
              <a:rPr lang="en-US" dirty="0" smtClean="0"/>
            </a:br>
            <a:r>
              <a:rPr lang="en-US" dirty="0" smtClean="0"/>
              <a:t>3. The place where such terminations can be performed</a:t>
            </a:r>
            <a:br>
              <a:rPr lang="en-US" dirty="0" smtClean="0"/>
            </a:br>
            <a:r>
              <a:rPr lang="en-US" dirty="0" smtClean="0"/>
              <a:t/>
            </a:r>
            <a:br>
              <a:rPr lang="en-US" dirty="0" smtClean="0"/>
            </a:br>
            <a:endParaRPr lang="ta-IN"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686800" cy="6096000"/>
          </a:xfrm>
        </p:spPr>
        <p:txBody>
          <a:bodyPr>
            <a:normAutofit fontScale="62500" lnSpcReduction="20000"/>
          </a:bodyPr>
          <a:lstStyle/>
          <a:p>
            <a:r>
              <a:rPr lang="en-US" dirty="0" smtClean="0"/>
              <a:t>There are 5 conditions that have been identified in the</a:t>
            </a:r>
            <a:br>
              <a:rPr lang="en-US" dirty="0" smtClean="0"/>
            </a:br>
            <a:r>
              <a:rPr lang="en-US" dirty="0" smtClean="0"/>
              <a:t>Act:</a:t>
            </a:r>
            <a:br>
              <a:rPr lang="en-US" dirty="0" smtClean="0"/>
            </a:br>
            <a:r>
              <a:rPr lang="en-US" b="1" u="sng" dirty="0" smtClean="0"/>
              <a:t>a. </a:t>
            </a:r>
            <a:r>
              <a:rPr lang="en-US" b="1" i="1" u="sng" dirty="0" smtClean="0"/>
              <a:t>Medical </a:t>
            </a:r>
            <a:r>
              <a:rPr lang="en-US" dirty="0" smtClean="0"/>
              <a:t>- where continuation of the pregnancy might</a:t>
            </a:r>
            <a:br>
              <a:rPr lang="en-US" dirty="0" smtClean="0"/>
            </a:br>
            <a:r>
              <a:rPr lang="en-US" dirty="0" smtClean="0"/>
              <a:t>endanger the mother's life or cause grave injury to her</a:t>
            </a:r>
            <a:br>
              <a:rPr lang="en-US" dirty="0" smtClean="0"/>
            </a:br>
            <a:r>
              <a:rPr lang="en-US" dirty="0" smtClean="0"/>
              <a:t>physical or mental health.</a:t>
            </a:r>
            <a:br>
              <a:rPr lang="en-US" dirty="0" smtClean="0"/>
            </a:br>
            <a:r>
              <a:rPr lang="en-US" b="1" dirty="0" smtClean="0"/>
              <a:t>b. </a:t>
            </a:r>
            <a:r>
              <a:rPr lang="en-US" b="1" i="1" dirty="0" smtClean="0"/>
              <a:t>Eugenic </a:t>
            </a:r>
            <a:r>
              <a:rPr lang="en-US" dirty="0" smtClean="0"/>
              <a:t>- where there is substantial risk of the child</a:t>
            </a:r>
            <a:br>
              <a:rPr lang="en-US" dirty="0" smtClean="0"/>
            </a:br>
            <a:r>
              <a:rPr lang="en-US" dirty="0" smtClean="0"/>
              <a:t>being born with serious handicaps due to physical or</a:t>
            </a:r>
            <a:br>
              <a:rPr lang="en-US" dirty="0" smtClean="0"/>
            </a:br>
            <a:r>
              <a:rPr lang="en-US" dirty="0" smtClean="0"/>
              <a:t>mental abnormalities.</a:t>
            </a:r>
            <a:br>
              <a:rPr lang="en-US" dirty="0" smtClean="0"/>
            </a:br>
            <a:r>
              <a:rPr lang="en-US" b="1" dirty="0" smtClean="0"/>
              <a:t>c. </a:t>
            </a:r>
            <a:r>
              <a:rPr lang="en-US" b="1" i="1" dirty="0" smtClean="0"/>
              <a:t>Humanitarian </a:t>
            </a:r>
            <a:r>
              <a:rPr lang="en-US" dirty="0" smtClean="0"/>
              <a:t>- where pregnancy is the result of rape.</a:t>
            </a:r>
            <a:br>
              <a:rPr lang="en-US" dirty="0" smtClean="0"/>
            </a:br>
            <a:r>
              <a:rPr lang="en-US" b="1" dirty="0" smtClean="0"/>
              <a:t>d. </a:t>
            </a:r>
            <a:r>
              <a:rPr lang="en-US" b="1" i="1" dirty="0" smtClean="0"/>
              <a:t>Socio-economic </a:t>
            </a:r>
            <a:r>
              <a:rPr lang="en-US" dirty="0" smtClean="0"/>
              <a:t>- where actual or reasonably</a:t>
            </a:r>
            <a:br>
              <a:rPr lang="en-US" dirty="0" smtClean="0"/>
            </a:br>
            <a:r>
              <a:rPr lang="en-US" dirty="0" smtClean="0"/>
              <a:t>foreseeable environments (whether social or</a:t>
            </a:r>
            <a:br>
              <a:rPr lang="en-US" dirty="0" smtClean="0"/>
            </a:br>
            <a:r>
              <a:rPr lang="en-US" dirty="0" smtClean="0"/>
              <a:t>economic) could lead to risk of injury to the health of</a:t>
            </a:r>
            <a:br>
              <a:rPr lang="en-US" dirty="0" smtClean="0"/>
            </a:br>
            <a:r>
              <a:rPr lang="en-US" dirty="0" smtClean="0"/>
              <a:t>the mother, and</a:t>
            </a:r>
            <a:br>
              <a:rPr lang="en-US" dirty="0" smtClean="0"/>
            </a:br>
            <a:r>
              <a:rPr lang="en-US" b="1" dirty="0" smtClean="0"/>
              <a:t>e. </a:t>
            </a:r>
            <a:r>
              <a:rPr lang="en-US" b="1" i="1" dirty="0" smtClean="0"/>
              <a:t>Failure of contraceptive devices </a:t>
            </a:r>
            <a:r>
              <a:rPr lang="en-US" dirty="0" smtClean="0"/>
              <a:t>- The anguish caused</a:t>
            </a:r>
            <a:br>
              <a:rPr lang="en-US" dirty="0" smtClean="0"/>
            </a:br>
            <a:r>
              <a:rPr lang="en-US" dirty="0" smtClean="0"/>
              <a:t>by an unwanted pregnancy resulting from a failure of</a:t>
            </a:r>
            <a:br>
              <a:rPr lang="en-US" dirty="0" smtClean="0"/>
            </a:br>
            <a:r>
              <a:rPr lang="en-US" dirty="0" smtClean="0"/>
              <a:t>any contraceptive device or method can be presumed</a:t>
            </a:r>
            <a:br>
              <a:rPr lang="en-US" dirty="0" smtClean="0"/>
            </a:br>
            <a:r>
              <a:rPr lang="en-US" dirty="0" smtClean="0"/>
              <a:t>to constitute a grave mental injury to the health of the</a:t>
            </a:r>
            <a:br>
              <a:rPr lang="en-US" dirty="0" smtClean="0"/>
            </a:br>
            <a:r>
              <a:rPr lang="en-US" dirty="0" smtClean="0"/>
              <a:t>mother. This condition is a unique feature of the</a:t>
            </a:r>
            <a:br>
              <a:rPr lang="en-US" dirty="0" smtClean="0"/>
            </a:br>
            <a:r>
              <a:rPr lang="en-US" dirty="0" smtClean="0"/>
              <a:t>Indian law and virtually allows abortion on request, in</a:t>
            </a:r>
            <a:br>
              <a:rPr lang="en-US" dirty="0" smtClean="0"/>
            </a:br>
            <a:r>
              <a:rPr lang="en-US" dirty="0" smtClean="0"/>
              <a:t>view of the difficulty of proving that a pregnancy was</a:t>
            </a:r>
            <a:br>
              <a:rPr lang="en-US" dirty="0" smtClean="0"/>
            </a:br>
            <a:r>
              <a:rPr lang="en-US" dirty="0" smtClean="0"/>
              <a:t>not caused by failure of contraception.</a:t>
            </a:r>
            <a:br>
              <a:rPr lang="en-US" dirty="0" smtClean="0"/>
            </a:br>
            <a:r>
              <a:rPr lang="en-US" dirty="0" smtClean="0"/>
              <a:t/>
            </a:r>
            <a:br>
              <a:rPr lang="en-US" dirty="0" smtClean="0"/>
            </a:br>
            <a:r>
              <a:rPr lang="en-US" dirty="0" smtClean="0"/>
              <a:t/>
            </a:r>
            <a:br>
              <a:rPr lang="en-US" dirty="0" smtClean="0"/>
            </a:br>
            <a:endParaRPr lang="ta-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             </a:t>
            </a:r>
            <a:r>
              <a:rPr lang="en-US" b="1" i="1" u="sng" dirty="0" smtClean="0"/>
              <a:t> (4) FOURTH STAGE </a:t>
            </a:r>
            <a:r>
              <a:rPr lang="en-US" i="1" dirty="0" smtClean="0"/>
              <a:t>(Low stationary)</a:t>
            </a:r>
            <a:r>
              <a:rPr lang="en-US" dirty="0" smtClean="0"/>
              <a:t/>
            </a:r>
            <a:br>
              <a:rPr lang="en-US" dirty="0" smtClean="0"/>
            </a:br>
            <a:r>
              <a:rPr lang="en-US" dirty="0" smtClean="0"/>
              <a:t>This stage is characterized by a low birth and low death</a:t>
            </a:r>
            <a:br>
              <a:rPr lang="en-US" dirty="0" smtClean="0"/>
            </a:br>
            <a:r>
              <a:rPr lang="en-US" dirty="0" smtClean="0"/>
              <a:t>rate with the result that the population becomes stationary.</a:t>
            </a:r>
            <a:br>
              <a:rPr lang="en-US" dirty="0" smtClean="0"/>
            </a:br>
            <a:r>
              <a:rPr lang="en-US" dirty="0" smtClean="0"/>
              <a:t>Zero population growth has already been recorded in</a:t>
            </a:r>
            <a:br>
              <a:rPr lang="en-US" dirty="0" smtClean="0"/>
            </a:br>
            <a:r>
              <a:rPr lang="en-US" dirty="0" smtClean="0"/>
              <a:t>Austria during 1980-85. Growth rates as little as 0.1 were</a:t>
            </a:r>
            <a:br>
              <a:rPr lang="en-US" dirty="0" smtClean="0"/>
            </a:br>
            <a:r>
              <a:rPr lang="en-US" dirty="0" smtClean="0"/>
              <a:t>recorded in UK, Denmark, Sweden and Belgium during</a:t>
            </a:r>
            <a:br>
              <a:rPr lang="en-US" dirty="0" smtClean="0"/>
            </a:br>
            <a:r>
              <a:rPr lang="en-US" dirty="0" smtClean="0"/>
              <a:t>1980-85. In short, most industrialized countries have</a:t>
            </a:r>
            <a:br>
              <a:rPr lang="en-US" dirty="0" smtClean="0"/>
            </a:br>
            <a:r>
              <a:rPr lang="en-US" dirty="0" smtClean="0"/>
              <a:t>undergone a demographic transition shifting from a high</a:t>
            </a:r>
            <a:br>
              <a:rPr lang="en-US" dirty="0" smtClean="0"/>
            </a:br>
            <a:r>
              <a:rPr lang="en-US" dirty="0" smtClean="0"/>
              <a:t>birth and high death rates to low birth and low death rates.</a:t>
            </a:r>
            <a:br>
              <a:rPr lang="en-US" dirty="0" smtClean="0"/>
            </a:br>
            <a:r>
              <a:rPr lang="en-US" dirty="0" smtClean="0"/>
              <a:t>               </a:t>
            </a:r>
            <a:r>
              <a:rPr lang="en-US" b="1" i="1" u="sng" dirty="0" smtClean="0"/>
              <a:t>(5) FIFTH STAGE</a:t>
            </a:r>
            <a:r>
              <a:rPr lang="en-US" i="1" dirty="0" smtClean="0"/>
              <a:t>: (Declining)</a:t>
            </a:r>
            <a:r>
              <a:rPr lang="en-US" dirty="0" smtClean="0"/>
              <a:t/>
            </a:r>
            <a:br>
              <a:rPr lang="en-US" dirty="0" smtClean="0"/>
            </a:br>
            <a:r>
              <a:rPr lang="en-US" dirty="0" smtClean="0"/>
              <a:t>The population begins to decline because birth rate is</a:t>
            </a:r>
            <a:br>
              <a:rPr lang="en-US" dirty="0" smtClean="0"/>
            </a:br>
            <a:r>
              <a:rPr lang="en-US" dirty="0" smtClean="0"/>
              <a:t>lower than the death rate. Some East European countries,</a:t>
            </a:r>
            <a:br>
              <a:rPr lang="en-US" dirty="0" smtClean="0"/>
            </a:br>
            <a:r>
              <a:rPr lang="en-US" dirty="0" smtClean="0"/>
              <a:t>notably Germany and Hungary are experiencing this stage.</a:t>
            </a:r>
            <a:br>
              <a:rPr lang="en-US" dirty="0" smtClean="0"/>
            </a:br>
            <a:endParaRPr lang="ta-IN"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MISCELLANEOUS</a:t>
            </a:r>
            <a:br>
              <a:rPr lang="en-US" dirty="0" smtClean="0"/>
            </a:br>
            <a:r>
              <a:rPr lang="en-US" dirty="0" smtClean="0"/>
              <a:t/>
            </a:r>
            <a:br>
              <a:rPr lang="en-US" dirty="0" smtClean="0"/>
            </a:br>
            <a:endParaRPr lang="ta-IN" dirty="0"/>
          </a:p>
        </p:txBody>
      </p:sp>
      <p:sp>
        <p:nvSpPr>
          <p:cNvPr id="3" name="Content Placeholder 2"/>
          <p:cNvSpPr>
            <a:spLocks noGrp="1"/>
          </p:cNvSpPr>
          <p:nvPr>
            <p:ph idx="1"/>
          </p:nvPr>
        </p:nvSpPr>
        <p:spPr/>
        <p:txBody>
          <a:bodyPr>
            <a:normAutofit fontScale="85000" lnSpcReduction="20000"/>
          </a:bodyPr>
          <a:lstStyle/>
          <a:p>
            <a:r>
              <a:rPr lang="en-US" b="1" dirty="0" smtClean="0"/>
              <a:t>1. Abstinence</a:t>
            </a:r>
            <a:r>
              <a:rPr lang="en-US" dirty="0" smtClean="0"/>
              <a:t/>
            </a:r>
            <a:br>
              <a:rPr lang="en-US" dirty="0" smtClean="0"/>
            </a:br>
            <a:r>
              <a:rPr lang="en-US" dirty="0" smtClean="0"/>
              <a:t/>
            </a:r>
            <a:br>
              <a:rPr lang="en-US" dirty="0" smtClean="0"/>
            </a:br>
            <a:r>
              <a:rPr lang="en-US" b="1" dirty="0" smtClean="0"/>
              <a:t> 2. Coitus </a:t>
            </a:r>
            <a:r>
              <a:rPr lang="en-US" b="1" dirty="0" err="1" smtClean="0"/>
              <a:t>interruptus</a:t>
            </a:r>
            <a:r>
              <a:rPr lang="en-US" dirty="0" smtClean="0"/>
              <a:t/>
            </a:r>
            <a:br>
              <a:rPr lang="en-US" dirty="0" smtClean="0"/>
            </a:br>
            <a:r>
              <a:rPr lang="en-US" dirty="0" smtClean="0"/>
              <a:t/>
            </a:r>
            <a:br>
              <a:rPr lang="en-US" dirty="0" smtClean="0"/>
            </a:br>
            <a:r>
              <a:rPr lang="en-US" b="1" dirty="0" smtClean="0"/>
              <a:t> 3. Safe period (rhythm method)</a:t>
            </a:r>
            <a:r>
              <a:rPr lang="en-US" dirty="0" smtClean="0"/>
              <a:t/>
            </a:r>
            <a:br>
              <a:rPr lang="en-US" dirty="0" smtClean="0"/>
            </a:br>
            <a:r>
              <a:rPr lang="en-US" dirty="0" smtClean="0"/>
              <a:t/>
            </a:r>
            <a:br>
              <a:rPr lang="en-US" dirty="0" smtClean="0"/>
            </a:br>
            <a:r>
              <a:rPr lang="en-US" b="1" dirty="0" smtClean="0"/>
              <a:t> 4. Natural family planning methods</a:t>
            </a:r>
            <a:r>
              <a:rPr lang="en-US" dirty="0" smtClean="0"/>
              <a:t/>
            </a:r>
            <a:br>
              <a:rPr lang="en-US" dirty="0" smtClean="0"/>
            </a:br>
            <a:r>
              <a:rPr lang="en-US" dirty="0" smtClean="0"/>
              <a:t/>
            </a:r>
            <a:br>
              <a:rPr lang="en-US" dirty="0" smtClean="0"/>
            </a:br>
            <a:r>
              <a:rPr lang="en-US" b="1" dirty="0" smtClean="0"/>
              <a:t> 5. Breast-feeding</a:t>
            </a:r>
            <a:r>
              <a:rPr lang="en-US" dirty="0" smtClean="0"/>
              <a:t/>
            </a:r>
            <a:br>
              <a:rPr lang="en-US" dirty="0" smtClean="0"/>
            </a:br>
            <a:r>
              <a:rPr lang="en-US" dirty="0" smtClean="0"/>
              <a:t/>
            </a:r>
            <a:br>
              <a:rPr lang="en-US" dirty="0" smtClean="0"/>
            </a:br>
            <a:r>
              <a:rPr lang="en-US" b="1" dirty="0" smtClean="0"/>
              <a:t> 6. Birth control vaccine</a:t>
            </a:r>
            <a:r>
              <a:rPr lang="en-US" dirty="0" smtClean="0"/>
              <a:t/>
            </a:r>
            <a:br>
              <a:rPr lang="en-US" dirty="0" smtClean="0"/>
            </a:br>
            <a:r>
              <a:rPr lang="en-US" dirty="0" smtClean="0"/>
              <a:t/>
            </a:r>
            <a:br>
              <a:rPr lang="en-US" dirty="0" smtClean="0"/>
            </a:br>
            <a:endParaRPr lang="ta-IN"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
            </a:r>
            <a:br>
              <a:rPr lang="en-US" dirty="0" smtClean="0"/>
            </a:br>
            <a:r>
              <a:rPr lang="en-US" dirty="0" smtClean="0"/>
              <a:t>TERMINAL METHODS</a:t>
            </a:r>
            <a:br>
              <a:rPr lang="en-US" dirty="0" smtClean="0"/>
            </a:br>
            <a:r>
              <a:rPr lang="en-US" dirty="0" smtClean="0"/>
              <a:t>(Sterilization)</a:t>
            </a:r>
            <a:br>
              <a:rPr lang="en-US" dirty="0" smtClean="0"/>
            </a:br>
            <a:r>
              <a:rPr lang="en-US" dirty="0" smtClean="0"/>
              <a:t/>
            </a:r>
            <a:br>
              <a:rPr lang="en-US" dirty="0" smtClean="0"/>
            </a:br>
            <a:endParaRPr lang="ta-IN" dirty="0"/>
          </a:p>
        </p:txBody>
      </p:sp>
      <p:sp>
        <p:nvSpPr>
          <p:cNvPr id="3" name="Content Placeholder 2"/>
          <p:cNvSpPr>
            <a:spLocks noGrp="1"/>
          </p:cNvSpPr>
          <p:nvPr>
            <p:ph idx="1"/>
          </p:nvPr>
        </p:nvSpPr>
        <p:spPr/>
        <p:txBody>
          <a:bodyPr>
            <a:normAutofit fontScale="85000" lnSpcReduction="10000"/>
          </a:bodyPr>
          <a:lstStyle/>
          <a:p>
            <a:r>
              <a:rPr lang="en-US" dirty="0" smtClean="0"/>
              <a:t>Sterilization offers many advantages over other</a:t>
            </a:r>
            <a:br>
              <a:rPr lang="en-US" dirty="0" smtClean="0"/>
            </a:br>
            <a:r>
              <a:rPr lang="en-US" dirty="0" smtClean="0"/>
              <a:t>contraceptive methods it is a one-time method; it does not require sustained motivation of the user for its effectiveness; provides the most effective protection against pregnancy; the risk of complications is small if the procedure is performed according to accepted medical standards; and it</a:t>
            </a:r>
            <a:br>
              <a:rPr lang="en-US" dirty="0" smtClean="0"/>
            </a:br>
            <a:r>
              <a:rPr lang="en-US" dirty="0" smtClean="0"/>
              <a:t>is most cost-effective. It has been estimated that each</a:t>
            </a:r>
            <a:br>
              <a:rPr lang="en-US" dirty="0" smtClean="0"/>
            </a:br>
            <a:r>
              <a:rPr lang="en-US" dirty="0" smtClean="0"/>
              <a:t>procedure averts 1.5 to 2.5 births per woman.</a:t>
            </a:r>
            <a:br>
              <a:rPr lang="en-US" dirty="0" smtClean="0"/>
            </a:br>
            <a:r>
              <a:rPr lang="en-US" dirty="0" smtClean="0"/>
              <a:t/>
            </a:r>
            <a:br>
              <a:rPr lang="en-US" dirty="0" smtClean="0"/>
            </a:br>
            <a:endParaRPr lang="ta-IN"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dirty="0"/>
          </a:p>
        </p:txBody>
      </p:sp>
      <p:sp>
        <p:nvSpPr>
          <p:cNvPr id="3" name="Content Placeholder 2"/>
          <p:cNvSpPr>
            <a:spLocks noGrp="1"/>
          </p:cNvSpPr>
          <p:nvPr>
            <p:ph idx="1"/>
          </p:nvPr>
        </p:nvSpPr>
        <p:spPr>
          <a:xfrm>
            <a:off x="457200" y="1775191"/>
            <a:ext cx="8229600" cy="5311409"/>
          </a:xfrm>
        </p:spPr>
        <p:txBody>
          <a:bodyPr>
            <a:normAutofit fontScale="77500" lnSpcReduction="20000"/>
          </a:bodyPr>
          <a:lstStyle/>
          <a:p>
            <a:r>
              <a:rPr lang="en-US" b="1" dirty="0" smtClean="0"/>
              <a:t>Male sterilization </a:t>
            </a:r>
            <a:r>
              <a:rPr lang="en-US" dirty="0" smtClean="0"/>
              <a:t/>
            </a:r>
            <a:br>
              <a:rPr lang="en-US" dirty="0" smtClean="0"/>
            </a:br>
            <a:r>
              <a:rPr lang="en-US" dirty="0" smtClean="0"/>
              <a:t>Male sterilization or vasectomy being a comparatively·</a:t>
            </a:r>
            <a:br>
              <a:rPr lang="en-US" dirty="0" smtClean="0"/>
            </a:br>
            <a:r>
              <a:rPr lang="en-US" dirty="0" smtClean="0"/>
              <a:t>simple operation can be performed even in primary health</a:t>
            </a:r>
            <a:br>
              <a:rPr lang="en-US" dirty="0" smtClean="0"/>
            </a:br>
            <a:r>
              <a:rPr lang="en-US" dirty="0" err="1" smtClean="0"/>
              <a:t>centres</a:t>
            </a:r>
            <a:r>
              <a:rPr lang="en-US" dirty="0" smtClean="0"/>
              <a:t> by trained doctors under local </a:t>
            </a:r>
            <a:r>
              <a:rPr lang="en-US" dirty="0" err="1" smtClean="0"/>
              <a:t>anaesthesia</a:t>
            </a:r>
            <a:r>
              <a:rPr lang="en-US" dirty="0" smtClean="0"/>
              <a:t>. When</a:t>
            </a:r>
            <a:br>
              <a:rPr lang="en-US" dirty="0" smtClean="0"/>
            </a:br>
            <a:r>
              <a:rPr lang="en-US" dirty="0" smtClean="0"/>
              <a:t>carried out under strict aseptic technique, it should have no risk of mortality.</a:t>
            </a:r>
            <a:br>
              <a:rPr lang="en-US" dirty="0" smtClean="0"/>
            </a:br>
            <a:r>
              <a:rPr lang="en-US" b="1" dirty="0" smtClean="0"/>
              <a:t> Female sterilization</a:t>
            </a:r>
            <a:r>
              <a:rPr lang="en-US" dirty="0" smtClean="0"/>
              <a:t/>
            </a:r>
            <a:br>
              <a:rPr lang="en-US" dirty="0" smtClean="0"/>
            </a:br>
            <a:r>
              <a:rPr lang="en-US" dirty="0" smtClean="0"/>
              <a:t>Female sterilization can be done as an interval procedure,</a:t>
            </a:r>
            <a:br>
              <a:rPr lang="en-US" dirty="0" smtClean="0"/>
            </a:br>
            <a:r>
              <a:rPr lang="en-US" dirty="0" smtClean="0"/>
              <a:t>postpartum or at the time of abortion. Two procedures have become most common, namely laparoscopy and</a:t>
            </a:r>
            <a:br>
              <a:rPr lang="en-US" dirty="0" smtClean="0"/>
            </a:br>
            <a:r>
              <a:rPr lang="en-US" dirty="0" err="1" smtClean="0"/>
              <a:t>minilaparotomy</a:t>
            </a:r>
            <a:r>
              <a:rPr lang="en-US" dirty="0" smtClean="0"/>
              <a:t>.</a:t>
            </a:r>
            <a:br>
              <a:rPr lang="en-US" dirty="0" smtClean="0"/>
            </a:br>
            <a:r>
              <a:rPr lang="en-US" dirty="0" smtClean="0"/>
              <a:t/>
            </a:r>
            <a:br>
              <a:rPr lang="en-US" dirty="0" smtClean="0"/>
            </a:br>
            <a:r>
              <a:rPr lang="en-US" dirty="0" smtClean="0"/>
              <a:t> </a:t>
            </a:r>
            <a:br>
              <a:rPr lang="en-US" dirty="0" smtClean="0"/>
            </a:br>
            <a:endParaRPr lang="ta-IN"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idx="1"/>
          </p:nvPr>
        </p:nvSpPr>
        <p:spPr/>
        <p:txBody>
          <a:bodyPr/>
          <a:lstStyle/>
          <a:p>
            <a:r>
              <a:rPr lang="en-US" smtClean="0"/>
              <a:t>The </a:t>
            </a:r>
            <a:r>
              <a:rPr lang="en-US" b="1" smtClean="0"/>
              <a:t>Pearl index </a:t>
            </a:r>
            <a:r>
              <a:rPr lang="en-US" smtClean="0"/>
              <a:t>is defined as the number of "failures per 100 woman-years of exposure (HWY)." </a:t>
            </a:r>
            <a:br>
              <a:rPr lang="en-US" smtClean="0"/>
            </a:br>
            <a:r>
              <a:rPr lang="en-US" smtClean="0"/>
              <a:t/>
            </a:r>
            <a:br>
              <a:rPr lang="en-US" smtClean="0"/>
            </a:br>
            <a:endParaRPr lang="ta-IN"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idx="1"/>
          </p:nvPr>
        </p:nvSpPr>
        <p:spPr/>
        <p:txBody>
          <a:bodyPr>
            <a:normAutofit fontScale="85000" lnSpcReduction="20000"/>
          </a:bodyPr>
          <a:lstStyle/>
          <a:p>
            <a:r>
              <a:rPr lang="en-US" b="1" i="1" dirty="0" smtClean="0"/>
              <a:t>Earlier devices :</a:t>
            </a:r>
            <a:r>
              <a:rPr lang="en-US" dirty="0" smtClean="0"/>
              <a:t/>
            </a:r>
            <a:br>
              <a:rPr lang="en-US" dirty="0" smtClean="0"/>
            </a:br>
            <a:r>
              <a:rPr lang="en-US" dirty="0" smtClean="0"/>
              <a:t>- Copper- 7</a:t>
            </a:r>
            <a:br>
              <a:rPr lang="en-US" dirty="0" smtClean="0"/>
            </a:br>
            <a:r>
              <a:rPr lang="en-US" dirty="0" smtClean="0"/>
              <a:t>- Copper T-200</a:t>
            </a:r>
            <a:br>
              <a:rPr lang="en-US" dirty="0" smtClean="0"/>
            </a:br>
            <a:r>
              <a:rPr lang="en-US" b="1" i="1" dirty="0" smtClean="0"/>
              <a:t>Newer devices :</a:t>
            </a:r>
            <a:r>
              <a:rPr lang="en-US" b="1" dirty="0" smtClean="0"/>
              <a:t/>
            </a:r>
            <a:br>
              <a:rPr lang="en-US" b="1" dirty="0" smtClean="0"/>
            </a:br>
            <a:r>
              <a:rPr lang="en-US" b="1" dirty="0" smtClean="0"/>
              <a:t>Variants of the T device</a:t>
            </a:r>
            <a:r>
              <a:rPr lang="en-US" dirty="0" smtClean="0"/>
              <a:t/>
            </a:r>
            <a:br>
              <a:rPr lang="en-US" dirty="0" smtClean="0"/>
            </a:br>
            <a:r>
              <a:rPr lang="en-US" dirty="0" smtClean="0"/>
              <a:t>(</a:t>
            </a:r>
            <a:r>
              <a:rPr lang="en-US" dirty="0" err="1" smtClean="0"/>
              <a:t>i</a:t>
            </a:r>
            <a:r>
              <a:rPr lang="en-US" dirty="0" smtClean="0"/>
              <a:t>) Cu-T-220 C</a:t>
            </a:r>
            <a:br>
              <a:rPr lang="en-US" dirty="0" smtClean="0"/>
            </a:br>
            <a:r>
              <a:rPr lang="en-US" dirty="0" smtClean="0"/>
              <a:t>(ii) Cu-T-380 A or Ag</a:t>
            </a:r>
            <a:br>
              <a:rPr lang="en-US" dirty="0" smtClean="0"/>
            </a:br>
            <a:r>
              <a:rPr lang="en-US" dirty="0" smtClean="0"/>
              <a:t>- Nova T</a:t>
            </a:r>
            <a:br>
              <a:rPr lang="en-US" dirty="0" smtClean="0"/>
            </a:br>
            <a:r>
              <a:rPr lang="en-US" dirty="0" smtClean="0"/>
              <a:t>- </a:t>
            </a:r>
            <a:r>
              <a:rPr lang="en-US" dirty="0" err="1" smtClean="0"/>
              <a:t>Multiload</a:t>
            </a:r>
            <a:r>
              <a:rPr lang="en-US" dirty="0" smtClean="0"/>
              <a:t> devices</a:t>
            </a:r>
            <a:br>
              <a:rPr lang="en-US" dirty="0" smtClean="0"/>
            </a:br>
            <a:r>
              <a:rPr lang="en-US" dirty="0" smtClean="0"/>
              <a:t>(</a:t>
            </a:r>
            <a:r>
              <a:rPr lang="en-US" dirty="0" err="1" smtClean="0"/>
              <a:t>i</a:t>
            </a:r>
            <a:r>
              <a:rPr lang="en-US" dirty="0" smtClean="0"/>
              <a:t>) ML-Cu-250</a:t>
            </a:r>
            <a:br>
              <a:rPr lang="en-US" dirty="0" smtClean="0"/>
            </a:br>
            <a:r>
              <a:rPr lang="en-US" dirty="0" smtClean="0"/>
              <a:t>(ii) ML-Cu-375</a:t>
            </a:r>
            <a:br>
              <a:rPr lang="en-US" dirty="0" smtClean="0"/>
            </a:br>
            <a:r>
              <a:rPr lang="en-US" dirty="0" smtClean="0"/>
              <a:t/>
            </a:r>
            <a:br>
              <a:rPr lang="en-US" dirty="0" smtClean="0"/>
            </a:br>
            <a:endParaRPr lang="ta-IN"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252728"/>
          </a:xfrm>
        </p:spPr>
        <p:txBody>
          <a:bodyPr>
            <a:normAutofit fontScale="90000"/>
          </a:bodyPr>
          <a:lstStyle/>
          <a:p>
            <a:r>
              <a:rPr lang="en-US" dirty="0" smtClean="0"/>
              <a:t/>
            </a:r>
            <a:br>
              <a:rPr lang="en-US" dirty="0" smtClean="0"/>
            </a:br>
            <a:r>
              <a:rPr lang="en-US" dirty="0" smtClean="0"/>
              <a:t/>
            </a:r>
            <a:br>
              <a:rPr lang="en-US" dirty="0" smtClean="0"/>
            </a:br>
            <a:r>
              <a:rPr lang="en-US" dirty="0" smtClean="0"/>
              <a:t>THIRD GENERATION IUDs</a:t>
            </a:r>
            <a:br>
              <a:rPr lang="en-US" dirty="0" smtClean="0"/>
            </a:br>
            <a:r>
              <a:rPr lang="en-US" dirty="0" smtClean="0"/>
              <a:t/>
            </a:r>
            <a:br>
              <a:rPr lang="en-US" dirty="0" smtClean="0"/>
            </a:br>
            <a:endParaRPr lang="ta-IN" dirty="0"/>
          </a:p>
        </p:txBody>
      </p:sp>
      <p:sp>
        <p:nvSpPr>
          <p:cNvPr id="3" name="Content Placeholder 2"/>
          <p:cNvSpPr>
            <a:spLocks noGrp="1"/>
          </p:cNvSpPr>
          <p:nvPr>
            <p:ph idx="1"/>
          </p:nvPr>
        </p:nvSpPr>
        <p:spPr/>
        <p:txBody>
          <a:bodyPr>
            <a:normAutofit fontScale="77500" lnSpcReduction="20000"/>
          </a:bodyPr>
          <a:lstStyle/>
          <a:p>
            <a:r>
              <a:rPr lang="en-US" dirty="0" smtClean="0"/>
              <a:t>A third generation of IUDs ·based on still another</a:t>
            </a:r>
            <a:br>
              <a:rPr lang="en-US" dirty="0" smtClean="0"/>
            </a:br>
            <a:r>
              <a:rPr lang="en-US" dirty="0" smtClean="0"/>
              <a:t>principle, i.e., release of a hormone have become</a:t>
            </a:r>
            <a:br>
              <a:rPr lang="en-US" dirty="0" smtClean="0"/>
            </a:br>
            <a:r>
              <a:rPr lang="en-US" dirty="0" smtClean="0"/>
              <a:t>available on a limited scale. The most widely used hormonal</a:t>
            </a:r>
            <a:br>
              <a:rPr lang="en-US" dirty="0" smtClean="0"/>
            </a:br>
            <a:r>
              <a:rPr lang="en-US" dirty="0" smtClean="0"/>
              <a:t>device is </a:t>
            </a:r>
            <a:r>
              <a:rPr lang="en-US" b="1" dirty="0" err="1" smtClean="0"/>
              <a:t>progestasert</a:t>
            </a:r>
            <a:r>
              <a:rPr lang="en-US" b="1" dirty="0" smtClean="0"/>
              <a:t>, </a:t>
            </a:r>
            <a:r>
              <a:rPr lang="en-US" dirty="0" smtClean="0"/>
              <a:t>which is a T-shaped device filled</a:t>
            </a:r>
            <a:br>
              <a:rPr lang="en-US" dirty="0" smtClean="0"/>
            </a:br>
            <a:r>
              <a:rPr lang="en-US" dirty="0" smtClean="0"/>
              <a:t>with 38 mg of progesterone, the natural hormone. The</a:t>
            </a:r>
            <a:br>
              <a:rPr lang="en-US" dirty="0" smtClean="0"/>
            </a:br>
            <a:r>
              <a:rPr lang="en-US" dirty="0" smtClean="0"/>
              <a:t>hormone is released slowly in the uterus at the rate of</a:t>
            </a:r>
            <a:br>
              <a:rPr lang="en-US" dirty="0" smtClean="0"/>
            </a:br>
            <a:r>
              <a:rPr lang="en-US" dirty="0" smtClean="0"/>
              <a:t>65 mcg daily. It has a direct local effect on the uterine lining,</a:t>
            </a:r>
            <a:br>
              <a:rPr lang="en-US" dirty="0" smtClean="0"/>
            </a:br>
            <a:r>
              <a:rPr lang="en-US" dirty="0" smtClean="0"/>
              <a:t>on the </a:t>
            </a:r>
            <a:r>
              <a:rPr lang="en-US" dirty="0" err="1" smtClean="0"/>
              <a:t>cervial</a:t>
            </a:r>
            <a:r>
              <a:rPr lang="en-US" dirty="0" smtClean="0"/>
              <a:t> mucus and possibly on the sperms. </a:t>
            </a:r>
            <a:br>
              <a:rPr lang="en-US" dirty="0" smtClean="0"/>
            </a:br>
            <a:r>
              <a:rPr lang="en-US" dirty="0" smtClean="0"/>
              <a:t/>
            </a:r>
            <a:br>
              <a:rPr lang="en-US" dirty="0" smtClean="0"/>
            </a:br>
            <a:endParaRPr lang="ta-IN"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DEPOT  FORMULATIONS.</a:t>
            </a:r>
            <a:endParaRPr lang="en-US" dirty="0"/>
          </a:p>
        </p:txBody>
      </p:sp>
      <p:sp>
        <p:nvSpPr>
          <p:cNvPr id="3" name="Content Placeholder 2"/>
          <p:cNvSpPr>
            <a:spLocks noGrp="1"/>
          </p:cNvSpPr>
          <p:nvPr>
            <p:ph idx="1"/>
          </p:nvPr>
        </p:nvSpPr>
        <p:spPr/>
        <p:txBody>
          <a:bodyPr/>
          <a:lstStyle/>
          <a:p>
            <a:r>
              <a:rPr lang="en-US" dirty="0" smtClean="0"/>
              <a:t>       The  need  for  depot   formulations  which  are  highly   effective,  reversible,  long-  acting  and  </a:t>
            </a:r>
            <a:r>
              <a:rPr lang="en-US" dirty="0" err="1" smtClean="0"/>
              <a:t>oestrogen</a:t>
            </a:r>
            <a:r>
              <a:rPr lang="en-US" dirty="0" smtClean="0"/>
              <a:t> -  free  for  spacing  pregnancies  in  which  a  single  administration   suffices  for  several  months   or  years  cannot  be  stressed.</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INJECTABLE  CONTRACEPTIVES.</a:t>
            </a:r>
            <a:endParaRPr lang="en-US" dirty="0"/>
          </a:p>
        </p:txBody>
      </p:sp>
      <p:sp>
        <p:nvSpPr>
          <p:cNvPr id="3" name="Content Placeholder 2"/>
          <p:cNvSpPr>
            <a:spLocks noGrp="1"/>
          </p:cNvSpPr>
          <p:nvPr>
            <p:ph idx="1"/>
          </p:nvPr>
        </p:nvSpPr>
        <p:spPr/>
        <p:txBody>
          <a:bodyPr/>
          <a:lstStyle/>
          <a:p>
            <a:r>
              <a:rPr lang="en-US" dirty="0" err="1" smtClean="0"/>
              <a:t>Progestogen</a:t>
            </a:r>
            <a:r>
              <a:rPr lang="en-US" dirty="0" smtClean="0"/>
              <a:t>-  only  </a:t>
            </a:r>
            <a:r>
              <a:rPr lang="en-US" dirty="0" err="1" smtClean="0"/>
              <a:t>injectables</a:t>
            </a:r>
            <a:r>
              <a:rPr lang="en-US" dirty="0" smtClean="0"/>
              <a:t>;</a:t>
            </a:r>
          </a:p>
          <a:p>
            <a:r>
              <a:rPr lang="en-US" dirty="0" smtClean="0"/>
              <a:t>  a)DMPA (Depot- </a:t>
            </a:r>
            <a:r>
              <a:rPr lang="en-US" dirty="0" err="1" smtClean="0"/>
              <a:t>medroxyprogesterone</a:t>
            </a:r>
            <a:r>
              <a:rPr lang="en-US" dirty="0" smtClean="0"/>
              <a:t>  acetate)</a:t>
            </a:r>
          </a:p>
          <a:p>
            <a:r>
              <a:rPr lang="en-US" dirty="0" smtClean="0"/>
              <a:t>  b)NET- EN (</a:t>
            </a:r>
            <a:r>
              <a:rPr lang="en-US" dirty="0" err="1" smtClean="0"/>
              <a:t>Norethisterone</a:t>
            </a:r>
            <a:r>
              <a:rPr lang="en-US" dirty="0" smtClean="0"/>
              <a:t>   </a:t>
            </a:r>
            <a:r>
              <a:rPr lang="en-US" dirty="0" err="1" smtClean="0"/>
              <a:t>enantate</a:t>
            </a:r>
            <a:r>
              <a:rPr lang="en-US" dirty="0" smtClean="0"/>
              <a:t>)</a:t>
            </a:r>
          </a:p>
          <a:p>
            <a:r>
              <a:rPr lang="en-US" dirty="0" smtClean="0"/>
              <a:t> c) DMPA-SC.</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DMPA.</a:t>
            </a:r>
            <a:endParaRPr lang="en-US" dirty="0"/>
          </a:p>
        </p:txBody>
      </p:sp>
      <p:sp>
        <p:nvSpPr>
          <p:cNvPr id="3" name="Content Placeholder 2"/>
          <p:cNvSpPr>
            <a:spLocks noGrp="1"/>
          </p:cNvSpPr>
          <p:nvPr>
            <p:ph idx="1"/>
          </p:nvPr>
        </p:nvSpPr>
        <p:spPr/>
        <p:txBody>
          <a:bodyPr/>
          <a:lstStyle/>
          <a:p>
            <a:r>
              <a:rPr lang="en-US" dirty="0" smtClean="0"/>
              <a:t>      The   standard  dose  is  an   intramuscular  injection  of  150  mg   every  3  months. It  gives  protection  from  pregnancy  in  99  percent  of   women  for  at  least  3  months.</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NET-  EN.</a:t>
            </a:r>
            <a:endParaRPr lang="en-US" dirty="0"/>
          </a:p>
        </p:txBody>
      </p:sp>
      <p:sp>
        <p:nvSpPr>
          <p:cNvPr id="3" name="Content Placeholder 2"/>
          <p:cNvSpPr>
            <a:spLocks noGrp="1"/>
          </p:cNvSpPr>
          <p:nvPr>
            <p:ph idx="1"/>
          </p:nvPr>
        </p:nvSpPr>
        <p:spPr/>
        <p:txBody>
          <a:bodyPr/>
          <a:lstStyle/>
          <a:p>
            <a:r>
              <a:rPr lang="en-US" dirty="0" smtClean="0"/>
              <a:t>      It  is  given   intramuscularly  in  a  dose  of  200  mg  every  60  </a:t>
            </a:r>
            <a:r>
              <a:rPr lang="en-US" dirty="0" err="1" smtClean="0"/>
              <a:t>days.Contraceptive</a:t>
            </a:r>
            <a:r>
              <a:rPr lang="en-US" dirty="0" smtClean="0"/>
              <a:t>   action  appears  to  include  inhibition  of  ovulation,  and  </a:t>
            </a:r>
            <a:r>
              <a:rPr lang="en-US" dirty="0" err="1" smtClean="0"/>
              <a:t>progestogenic</a:t>
            </a:r>
            <a:r>
              <a:rPr lang="en-US" dirty="0" smtClean="0"/>
              <a:t>   effects  on  cervical  mucus.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 rates:</a:t>
            </a:r>
            <a:endParaRPr lang="ta-IN" dirty="0"/>
          </a:p>
        </p:txBody>
      </p:sp>
      <p:sp>
        <p:nvSpPr>
          <p:cNvPr id="3" name="Content Placeholder 2"/>
          <p:cNvSpPr>
            <a:spLocks noGrp="1"/>
          </p:cNvSpPr>
          <p:nvPr>
            <p:ph idx="1"/>
          </p:nvPr>
        </p:nvSpPr>
        <p:spPr/>
        <p:txBody>
          <a:bodyPr/>
          <a:lstStyle/>
          <a:p>
            <a:r>
              <a:rPr lang="en-US" dirty="0" smtClean="0"/>
              <a:t>When the crude death rate is subtracted from the crude birth rate, the net residual is the current annual growth rate,</a:t>
            </a:r>
            <a:br>
              <a:rPr lang="en-US" dirty="0" smtClean="0"/>
            </a:br>
            <a:r>
              <a:rPr lang="en-US" dirty="0" smtClean="0"/>
              <a:t>exclusive of migration. </a:t>
            </a:r>
            <a:br>
              <a:rPr lang="en-US" dirty="0" smtClean="0"/>
            </a:br>
            <a:r>
              <a:rPr lang="en-US" dirty="0" smtClean="0"/>
              <a:t/>
            </a:r>
            <a:br>
              <a:rPr lang="en-US" dirty="0" smtClean="0"/>
            </a:br>
            <a:endParaRPr lang="ta-IN"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DMPA-SC 104  mg.</a:t>
            </a:r>
            <a:endParaRPr lang="en-US" dirty="0"/>
          </a:p>
        </p:txBody>
      </p:sp>
      <p:sp>
        <p:nvSpPr>
          <p:cNvPr id="3" name="Content Placeholder 2"/>
          <p:cNvSpPr>
            <a:spLocks noGrp="1"/>
          </p:cNvSpPr>
          <p:nvPr>
            <p:ph idx="1"/>
          </p:nvPr>
        </p:nvSpPr>
        <p:spPr/>
        <p:txBody>
          <a:bodyPr/>
          <a:lstStyle/>
          <a:p>
            <a:endParaRPr lang="en-US" dirty="0" smtClean="0"/>
          </a:p>
          <a:p>
            <a:r>
              <a:rPr lang="en-US" dirty="0" smtClean="0"/>
              <a:t>      It  contains   104  mg  of  DMPA   rather  than   the  150  mg  in  the  intramuscular  formulation.</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2.SUBDERMAL  IMPLANTS.</a:t>
            </a:r>
            <a:endParaRPr lang="en-US" dirty="0"/>
          </a:p>
        </p:txBody>
      </p:sp>
      <p:sp>
        <p:nvSpPr>
          <p:cNvPr id="3" name="Content Placeholder 2"/>
          <p:cNvSpPr>
            <a:spLocks noGrp="1"/>
          </p:cNvSpPr>
          <p:nvPr>
            <p:ph idx="1"/>
          </p:nvPr>
        </p:nvSpPr>
        <p:spPr/>
        <p:txBody>
          <a:bodyPr/>
          <a:lstStyle/>
          <a:p>
            <a:r>
              <a:rPr lang="en-US" dirty="0" smtClean="0"/>
              <a:t>       It   consists  of   6  </a:t>
            </a:r>
            <a:r>
              <a:rPr lang="en-US" dirty="0" err="1" smtClean="0"/>
              <a:t>silastic</a:t>
            </a:r>
            <a:r>
              <a:rPr lang="en-US" dirty="0" smtClean="0"/>
              <a:t>   capsules  containing   35  mg  of  </a:t>
            </a:r>
            <a:r>
              <a:rPr lang="en-US" dirty="0" err="1" smtClean="0"/>
              <a:t>levonorgestrel</a:t>
            </a:r>
            <a:r>
              <a:rPr lang="en-US" dirty="0" smtClean="0"/>
              <a:t>. The  </a:t>
            </a:r>
            <a:r>
              <a:rPr lang="en-US" dirty="0" err="1" smtClean="0"/>
              <a:t>silastic</a:t>
            </a:r>
            <a:r>
              <a:rPr lang="en-US" dirty="0" smtClean="0"/>
              <a:t>   capsules  or  rods  are  implanted   beneath  the  skin  of  the  forearm  or  </a:t>
            </a:r>
            <a:r>
              <a:rPr lang="en-US" smtClean="0"/>
              <a:t>upper  arm.</a:t>
            </a:r>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MECHANISM  OF  ACTION  OF  IUDs.</a:t>
            </a:r>
            <a:endParaRPr lang="en-US" dirty="0"/>
          </a:p>
        </p:txBody>
      </p:sp>
      <p:sp>
        <p:nvSpPr>
          <p:cNvPr id="3" name="Content Placeholder 2"/>
          <p:cNvSpPr>
            <a:spLocks noGrp="1"/>
          </p:cNvSpPr>
          <p:nvPr>
            <p:ph idx="1"/>
          </p:nvPr>
        </p:nvSpPr>
        <p:spPr/>
        <p:txBody>
          <a:bodyPr/>
          <a:lstStyle/>
          <a:p>
            <a:r>
              <a:rPr lang="en-US" dirty="0" smtClean="0"/>
              <a:t>    The  most  widely   accepted  view  is  that   the   IUD  causes  a  foreign  body  reaction   in  the  uterus  causing   cellular  biochemical   changes  in  the  </a:t>
            </a:r>
            <a:r>
              <a:rPr lang="en-US" dirty="0" err="1" smtClean="0"/>
              <a:t>endometrium</a:t>
            </a:r>
            <a:r>
              <a:rPr lang="en-US" dirty="0" smtClean="0"/>
              <a:t>  and  uterine  fluids,  and   these  changes  impair  the   viability  of  the  gamete  and  thus  reduce  its   chances  of  fertilization.</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        Copper  seems  to  enhance  the  cellular  response  in  the  </a:t>
            </a:r>
            <a:r>
              <a:rPr lang="en-US" dirty="0" err="1" smtClean="0"/>
              <a:t>endometrium</a:t>
            </a:r>
            <a:r>
              <a:rPr lang="en-US" dirty="0" smtClean="0"/>
              <a:t>. It  also  affects  the  enzymes  in  the  uterus. By  altering  the  biochemical   composition  of  cervical  mucus,  copper  ions  may  affect  sperm  motility,  </a:t>
            </a:r>
            <a:r>
              <a:rPr lang="en-US" dirty="0" err="1" smtClean="0"/>
              <a:t>capacitation</a:t>
            </a:r>
            <a:r>
              <a:rPr lang="en-US" dirty="0" smtClean="0"/>
              <a:t>  and  survival.</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    Hormone – releasing  devices  increase  the  viscosity  of  the  cervical  mucus  and  thereby  prevent  sperm  from  entering  the  cervix. They  also  maintain  high  levels  of  progesterone  in  the  </a:t>
            </a:r>
            <a:r>
              <a:rPr lang="en-US" dirty="0" err="1" smtClean="0"/>
              <a:t>endometrium</a:t>
            </a:r>
            <a:r>
              <a:rPr lang="en-US" dirty="0" smtClean="0"/>
              <a:t>   and  thus,  relatively  low  levels  of  </a:t>
            </a:r>
            <a:r>
              <a:rPr lang="en-US" dirty="0" err="1" smtClean="0"/>
              <a:t>oestrogen</a:t>
            </a:r>
            <a:r>
              <a:rPr lang="en-US" dirty="0" smtClean="0"/>
              <a:t>,   thereby  sustaining  an  </a:t>
            </a:r>
            <a:r>
              <a:rPr lang="en-US" dirty="0" err="1" smtClean="0"/>
              <a:t>endometrium</a:t>
            </a:r>
            <a:r>
              <a:rPr lang="en-US" dirty="0" smtClean="0"/>
              <a:t>  </a:t>
            </a:r>
            <a:r>
              <a:rPr lang="en-US" dirty="0" err="1" smtClean="0"/>
              <a:t>unfavourable</a:t>
            </a:r>
            <a:r>
              <a:rPr lang="en-US" dirty="0" smtClean="0"/>
              <a:t>  to  implantation.</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TIMING  OF  INSERTION.</a:t>
            </a:r>
            <a:endParaRPr lang="en-US" dirty="0"/>
          </a:p>
        </p:txBody>
      </p:sp>
      <p:sp>
        <p:nvSpPr>
          <p:cNvPr id="3" name="Content Placeholder 2"/>
          <p:cNvSpPr>
            <a:spLocks noGrp="1"/>
          </p:cNvSpPr>
          <p:nvPr>
            <p:ph idx="1"/>
          </p:nvPr>
        </p:nvSpPr>
        <p:spPr/>
        <p:txBody>
          <a:bodyPr/>
          <a:lstStyle/>
          <a:p>
            <a:r>
              <a:rPr lang="en-US" dirty="0" smtClean="0"/>
              <a:t>   1.     The  most  propitious  time  for  loop   insertion  is  during  menstruation  or  within  10  days  of  the  beginning  of  a  menstrual  period.</a:t>
            </a:r>
          </a:p>
          <a:p>
            <a:r>
              <a:rPr lang="en-US" dirty="0" smtClean="0"/>
              <a:t>     2.Immediate  postpartum  insertion.</a:t>
            </a:r>
          </a:p>
          <a:p>
            <a:r>
              <a:rPr lang="en-US" dirty="0" smtClean="0"/>
              <a:t>      3.Post-puerperal   insertion.</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HORMONAL  CONTRACEPTIVES.</a:t>
            </a:r>
            <a:endParaRPr lang="en-US" dirty="0"/>
          </a:p>
        </p:txBody>
      </p:sp>
      <p:sp>
        <p:nvSpPr>
          <p:cNvPr id="3" name="Content Placeholder 2"/>
          <p:cNvSpPr>
            <a:spLocks noGrp="1"/>
          </p:cNvSpPr>
          <p:nvPr>
            <p:ph idx="1"/>
          </p:nvPr>
        </p:nvSpPr>
        <p:spPr/>
        <p:txBody>
          <a:bodyPr/>
          <a:lstStyle/>
          <a:p>
            <a:r>
              <a:rPr lang="en-US" dirty="0" smtClean="0"/>
              <a:t>ORAL  PILLS;</a:t>
            </a:r>
          </a:p>
          <a:p>
            <a:r>
              <a:rPr lang="en-US" dirty="0" smtClean="0"/>
              <a:t> 1.  Combined  pill;</a:t>
            </a:r>
          </a:p>
          <a:p>
            <a:r>
              <a:rPr lang="en-US" dirty="0" smtClean="0"/>
              <a:t>                 The  combined  pill  is  one  of  the  major  spacing  methods  of  contraception.</a:t>
            </a:r>
          </a:p>
          <a:p>
            <a:r>
              <a:rPr lang="en-US" dirty="0" smtClean="0"/>
              <a:t>             The  pill  is  given  orally  for  21   consecutive  days  beginning  on  the  fifth  day  of  the  menstrual  cycle,  followed  by  a  break  of  7  days  during  which  period  menstruation  occurs.</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       The  pill  should  be  taken  everyday  at  a  fixed  time,  preferably  before  going  to  bed  at  night. The  first  course  should  be  started  strictly  on  the  fifth  day  of  the  menstrual  period.</a:t>
            </a:r>
          </a:p>
          <a:p>
            <a:r>
              <a:rPr lang="en-US" dirty="0" smtClean="0"/>
              <a:t>        If  the  user  forgets  to  take  a  pill,  she  should  take  it  as  soon  as  she  remembers,  and  that  she  should  take  the  next  day’s  pill  at  the  usual  time.</a:t>
            </a:r>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2.PROGESTOGEN-ONLY  PILL.</a:t>
            </a:r>
            <a:endParaRPr lang="en-US" dirty="0"/>
          </a:p>
        </p:txBody>
      </p:sp>
      <p:sp>
        <p:nvSpPr>
          <p:cNvPr id="3" name="Content Placeholder 2"/>
          <p:cNvSpPr>
            <a:spLocks noGrp="1"/>
          </p:cNvSpPr>
          <p:nvPr>
            <p:ph idx="1"/>
          </p:nvPr>
        </p:nvSpPr>
        <p:spPr/>
        <p:txBody>
          <a:bodyPr/>
          <a:lstStyle/>
          <a:p>
            <a:r>
              <a:rPr lang="en-US" dirty="0" smtClean="0"/>
              <a:t>   This  pill  is  commonly  referred  to  </a:t>
            </a:r>
            <a:r>
              <a:rPr lang="en-US" dirty="0" err="1" smtClean="0"/>
              <a:t>as”minipill</a:t>
            </a:r>
            <a:r>
              <a:rPr lang="en-US" dirty="0" smtClean="0"/>
              <a:t>”   or  “</a:t>
            </a:r>
            <a:r>
              <a:rPr lang="en-US" dirty="0" err="1" smtClean="0"/>
              <a:t>micropill</a:t>
            </a:r>
            <a:r>
              <a:rPr lang="en-US" dirty="0" smtClean="0"/>
              <a:t>”. It  contains  only  </a:t>
            </a:r>
            <a:r>
              <a:rPr lang="en-US" dirty="0" err="1" smtClean="0"/>
              <a:t>progestogen</a:t>
            </a:r>
            <a:r>
              <a:rPr lang="en-US" dirty="0" smtClean="0"/>
              <a:t>,  which  is  given  in  small  doses  throughout  the  cycle.</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3.POST-COITAL  CONTRACEPTION.</a:t>
            </a:r>
            <a:endParaRPr lang="en-US" dirty="0"/>
          </a:p>
        </p:txBody>
      </p:sp>
      <p:sp>
        <p:nvSpPr>
          <p:cNvPr id="3" name="Content Placeholder 2"/>
          <p:cNvSpPr>
            <a:spLocks noGrp="1"/>
          </p:cNvSpPr>
          <p:nvPr>
            <p:ph idx="1"/>
          </p:nvPr>
        </p:nvSpPr>
        <p:spPr/>
        <p:txBody>
          <a:bodyPr/>
          <a:lstStyle/>
          <a:p>
            <a:r>
              <a:rPr lang="en-US" dirty="0" smtClean="0"/>
              <a:t>         It  is  recommended  within  72  hours  of  an  unprotected  intercourse. Two  </a:t>
            </a:r>
            <a:r>
              <a:rPr lang="en-US" dirty="0" err="1" smtClean="0"/>
              <a:t>metods</a:t>
            </a:r>
            <a:r>
              <a:rPr lang="en-US" dirty="0" smtClean="0"/>
              <a:t>  are  available;</a:t>
            </a:r>
          </a:p>
          <a:p>
            <a:r>
              <a:rPr lang="en-US" dirty="0" smtClean="0"/>
              <a:t>  a)IUD</a:t>
            </a:r>
          </a:p>
          <a:p>
            <a:r>
              <a:rPr lang="en-US" dirty="0" smtClean="0"/>
              <a:t>  b) Hormonal.</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Dependency ratio</a:t>
            </a:r>
            <a:endParaRPr lang="ta-IN" dirty="0"/>
          </a:p>
        </p:txBody>
      </p:sp>
      <p:sp>
        <p:nvSpPr>
          <p:cNvPr id="3" name="Content Placeholder 2"/>
          <p:cNvSpPr>
            <a:spLocks noGrp="1"/>
          </p:cNvSpPr>
          <p:nvPr>
            <p:ph idx="1"/>
          </p:nvPr>
        </p:nvSpPr>
        <p:spPr/>
        <p:txBody>
          <a:bodyPr>
            <a:normAutofit fontScale="85000" lnSpcReduction="10000"/>
          </a:bodyPr>
          <a:lstStyle/>
          <a:p>
            <a:r>
              <a:rPr lang="en-US" dirty="0" smtClean="0"/>
              <a:t>            The proportion of persons above 65 years of age and children below 15 years of age are considered to be dependant on the economically productive age group (15-64 years). The ratio of the combined age groups 0-14years plus 65 years and above to the 15-65 years age group is referred to as the total dependency ratio. It is also referred to as the </a:t>
            </a:r>
            <a:r>
              <a:rPr lang="en-US" b="1" dirty="0" smtClean="0"/>
              <a:t>societal dependency ratio </a:t>
            </a:r>
            <a:r>
              <a:rPr lang="en-US" dirty="0" smtClean="0"/>
              <a:t>and reflects the need for a society to provide for their younger and older population groups.</a:t>
            </a:r>
            <a:br>
              <a:rPr lang="en-US" dirty="0" smtClean="0"/>
            </a:br>
            <a:r>
              <a:rPr lang="en-US" dirty="0" smtClean="0"/>
              <a:t/>
            </a:r>
            <a:br>
              <a:rPr lang="en-US" dirty="0" smtClean="0"/>
            </a:br>
            <a:endParaRPr lang="ta-IN"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a) IUD;</a:t>
            </a:r>
          </a:p>
          <a:p>
            <a:r>
              <a:rPr lang="en-US" dirty="0" smtClean="0"/>
              <a:t>              The  simplest   technique  is  to  insert  an  IUD ,  if  acceptable,  especially  a  copper  device  within  5  days.</a:t>
            </a:r>
          </a:p>
          <a:p>
            <a:r>
              <a:rPr lang="en-US" dirty="0" smtClean="0"/>
              <a:t>b)  HORMONAL;</a:t>
            </a:r>
          </a:p>
          <a:p>
            <a:r>
              <a:rPr lang="en-US" dirty="0" smtClean="0"/>
              <a:t>              More  often  a  hormonal  method  may  be  preferable.  In  India  </a:t>
            </a:r>
            <a:r>
              <a:rPr lang="en-US" dirty="0" err="1" smtClean="0"/>
              <a:t>Levonorgestrel</a:t>
            </a:r>
            <a:r>
              <a:rPr lang="en-US" dirty="0" smtClean="0"/>
              <a:t>  0.75  mg  tablet  is  approved  for  emergency  contraception.</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    It  is  used  as  one   tablet  of  0.75 mg  within  72  hours  of  unprotected  sex  and  the  second  tablet   after  12  hours  of  first  dose.</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4.ONCE  A  MONTH  PILL.</a:t>
            </a:r>
            <a:endParaRPr lang="en-US"/>
          </a:p>
        </p:txBody>
      </p:sp>
      <p:sp>
        <p:nvSpPr>
          <p:cNvPr id="3" name="Content Placeholder 2"/>
          <p:cNvSpPr>
            <a:spLocks noGrp="1"/>
          </p:cNvSpPr>
          <p:nvPr>
            <p:ph idx="1"/>
          </p:nvPr>
        </p:nvSpPr>
        <p:spPr/>
        <p:txBody>
          <a:bodyPr/>
          <a:lstStyle/>
          <a:p>
            <a:r>
              <a:rPr lang="en-US" dirty="0" smtClean="0"/>
              <a:t>     long  acting  one.  The  pregnancy  rate  is  too  high  to  be  acceptable.  In  addition,  bleeding   tends  to  be  irregular.</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5. MALE  PILL.</a:t>
            </a:r>
            <a:endParaRPr lang="en-US" dirty="0"/>
          </a:p>
        </p:txBody>
      </p:sp>
      <p:sp>
        <p:nvSpPr>
          <p:cNvPr id="3" name="Content Placeholder 2"/>
          <p:cNvSpPr>
            <a:spLocks noGrp="1"/>
          </p:cNvSpPr>
          <p:nvPr>
            <p:ph idx="1"/>
          </p:nvPr>
        </p:nvSpPr>
        <p:spPr/>
        <p:txBody>
          <a:bodyPr>
            <a:normAutofit lnSpcReduction="10000"/>
          </a:bodyPr>
          <a:lstStyle/>
          <a:p>
            <a:r>
              <a:rPr lang="en-US" dirty="0" smtClean="0"/>
              <a:t>       The  search  for  a  male   contraceptive  began  in  1950.  Research  is  following  4  main  lines  of  approach;</a:t>
            </a:r>
          </a:p>
          <a:p>
            <a:r>
              <a:rPr lang="en-US" dirty="0" smtClean="0"/>
              <a:t>A)  Preventing   spermatogenesis.</a:t>
            </a:r>
          </a:p>
          <a:p>
            <a:r>
              <a:rPr lang="en-US" dirty="0" smtClean="0"/>
              <a:t>B)  Interfering   with  sperm   storage  and  maturation.</a:t>
            </a:r>
          </a:p>
          <a:p>
            <a:r>
              <a:rPr lang="en-US" dirty="0" smtClean="0"/>
              <a:t>C)  preventing  sperm  transport  in  the  vas,  and</a:t>
            </a:r>
          </a:p>
          <a:p>
            <a:r>
              <a:rPr lang="en-US" dirty="0" smtClean="0"/>
              <a:t>D)  Affecting  constituents  of  the  seminal  fluid.</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        A  male  pill  made  of   gossypol,  -a  derivative  of  cotton- seed  oil. Further  gossypol   could  be  toxic.  At  present  it  does  not  seem  that  gossypol  will  ever   be  widely  used  as  a  male  contraceptive.</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MODE  OF  ACTION  OF  ORAL  PILLS.</a:t>
            </a:r>
            <a:endParaRPr lang="en-US" dirty="0"/>
          </a:p>
        </p:txBody>
      </p:sp>
      <p:sp>
        <p:nvSpPr>
          <p:cNvPr id="3" name="Content Placeholder 2"/>
          <p:cNvSpPr>
            <a:spLocks noGrp="1"/>
          </p:cNvSpPr>
          <p:nvPr>
            <p:ph idx="1"/>
          </p:nvPr>
        </p:nvSpPr>
        <p:spPr/>
        <p:txBody>
          <a:bodyPr/>
          <a:lstStyle/>
          <a:p>
            <a:r>
              <a:rPr lang="en-US" dirty="0" smtClean="0"/>
              <a:t>         The  mechanism  of  action  of  the  combined  oral  pill  is  to   prevent  the  release  of  the  ovum  from  the  ovary.  This  is  achieved  by  blocking  the  pituitary  secretion  of  </a:t>
            </a:r>
            <a:r>
              <a:rPr lang="en-US" dirty="0" err="1" smtClean="0"/>
              <a:t>gonadotropin</a:t>
            </a:r>
            <a:r>
              <a:rPr lang="en-US" dirty="0" smtClean="0"/>
              <a:t>   that  is  necessary  for  ovulation  to  occur.</a:t>
            </a:r>
          </a:p>
          <a:p>
            <a:r>
              <a:rPr lang="en-US" dirty="0" smtClean="0"/>
              <a:t>        </a:t>
            </a:r>
            <a:r>
              <a:rPr lang="en-US" dirty="0" err="1" smtClean="0"/>
              <a:t>Progestogen</a:t>
            </a:r>
            <a:r>
              <a:rPr lang="en-US" dirty="0" smtClean="0"/>
              <a:t>- only  preparations  render  the  cervical  mucus  thick  and  scanty  and  thereby  inhibit  sperm  penetration.</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RISKS  AND  BENEFITS.</a:t>
            </a:r>
            <a:endParaRPr lang="en-US" dirty="0"/>
          </a:p>
        </p:txBody>
      </p:sp>
      <p:sp>
        <p:nvSpPr>
          <p:cNvPr id="3" name="Content Placeholder 2"/>
          <p:cNvSpPr>
            <a:spLocks noGrp="1"/>
          </p:cNvSpPr>
          <p:nvPr>
            <p:ph idx="1"/>
          </p:nvPr>
        </p:nvSpPr>
        <p:spPr/>
        <p:txBody>
          <a:bodyPr/>
          <a:lstStyle/>
          <a:p>
            <a:r>
              <a:rPr lang="en-US" dirty="0" smtClean="0"/>
              <a:t>       Oral  contraceptives  had  some  adverse  effects  principally  on  the  cardiovascular  system,</a:t>
            </a:r>
          </a:p>
          <a:p>
            <a:r>
              <a:rPr lang="en-US" dirty="0" smtClean="0"/>
              <a:t>E.g.,  myocardial  infarction,</a:t>
            </a:r>
          </a:p>
          <a:p>
            <a:r>
              <a:rPr lang="en-US" dirty="0" smtClean="0"/>
              <a:t>         deep  vein  thrombosis,  etc.  And  that  these  effects  were  associated  with  the  </a:t>
            </a:r>
            <a:r>
              <a:rPr lang="en-US" dirty="0" err="1" smtClean="0"/>
              <a:t>oestrogen</a:t>
            </a:r>
            <a:r>
              <a:rPr lang="en-US" dirty="0" smtClean="0"/>
              <a:t>  component  of  the  pill.</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ADVERSE  EFFECTS.</a:t>
            </a:r>
            <a:endParaRPr lang="en-US" dirty="0"/>
          </a:p>
        </p:txBody>
      </p:sp>
      <p:sp>
        <p:nvSpPr>
          <p:cNvPr id="3" name="Content Placeholder 2"/>
          <p:cNvSpPr>
            <a:spLocks noGrp="1"/>
          </p:cNvSpPr>
          <p:nvPr>
            <p:ph idx="1"/>
          </p:nvPr>
        </p:nvSpPr>
        <p:spPr/>
        <p:txBody>
          <a:bodyPr/>
          <a:lstStyle/>
          <a:p>
            <a:r>
              <a:rPr lang="en-US" dirty="0" smtClean="0"/>
              <a:t>1. Cardiovascular  effects.</a:t>
            </a:r>
          </a:p>
          <a:p>
            <a:r>
              <a:rPr lang="en-US" dirty="0" smtClean="0"/>
              <a:t>2. Carcinogenesis.</a:t>
            </a:r>
          </a:p>
          <a:p>
            <a:r>
              <a:rPr lang="en-US" dirty="0" smtClean="0"/>
              <a:t>3.  Metabolic  effects.</a:t>
            </a:r>
          </a:p>
          <a:p>
            <a:r>
              <a:rPr lang="en-US" dirty="0" smtClean="0"/>
              <a:t>4.  Other  adverse  effects.</a:t>
            </a:r>
          </a:p>
          <a:p>
            <a:r>
              <a:rPr lang="en-US" dirty="0" smtClean="0"/>
              <a:t>5.  Common  unwanted  effects.</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CONTRAINDICATIONS.</a:t>
            </a:r>
            <a:endParaRPr lang="en-US" dirty="0"/>
          </a:p>
        </p:txBody>
      </p:sp>
      <p:sp>
        <p:nvSpPr>
          <p:cNvPr id="3" name="Content Placeholder 2"/>
          <p:cNvSpPr>
            <a:spLocks noGrp="1"/>
          </p:cNvSpPr>
          <p:nvPr>
            <p:ph idx="1"/>
          </p:nvPr>
        </p:nvSpPr>
        <p:spPr/>
        <p:txBody>
          <a:bodyPr/>
          <a:lstStyle/>
          <a:p>
            <a:r>
              <a:rPr lang="en-US" dirty="0" smtClean="0"/>
              <a:t>   a) Absolute</a:t>
            </a:r>
          </a:p>
          <a:p>
            <a:r>
              <a:rPr lang="en-US" dirty="0" smtClean="0"/>
              <a:t>   b)  Special  problems  requiring  medical  surveillance.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Urbanization</a:t>
            </a:r>
            <a:endParaRPr lang="ta-IN" dirty="0"/>
          </a:p>
        </p:txBody>
      </p:sp>
      <p:sp>
        <p:nvSpPr>
          <p:cNvPr id="3" name="Content Placeholder 2"/>
          <p:cNvSpPr>
            <a:spLocks noGrp="1"/>
          </p:cNvSpPr>
          <p:nvPr>
            <p:ph idx="1"/>
          </p:nvPr>
        </p:nvSpPr>
        <p:spPr/>
        <p:txBody>
          <a:bodyPr>
            <a:normAutofit fontScale="92500" lnSpcReduction="10000"/>
          </a:bodyPr>
          <a:lstStyle/>
          <a:p>
            <a:r>
              <a:rPr lang="en-US" dirty="0" smtClean="0"/>
              <a:t>          By definition, urban population is the number of persons residing in urban localities. The definition of urban locality varies from country to country. In Indian context, the urban</a:t>
            </a:r>
            <a:br>
              <a:rPr lang="en-US" dirty="0" smtClean="0"/>
            </a:br>
            <a:r>
              <a:rPr lang="en-US" dirty="0" smtClean="0"/>
              <a:t>areas are the "Towns (places with municipal corporation, municipal area committee, town committee, notified area committee or cantonment board); </a:t>
            </a:r>
            <a:br>
              <a:rPr lang="en-US" dirty="0" smtClean="0"/>
            </a:br>
            <a:r>
              <a:rPr lang="en-US" dirty="0" smtClean="0"/>
              <a:t/>
            </a:r>
            <a:br>
              <a:rPr lang="en-US" dirty="0" smtClean="0"/>
            </a:br>
            <a:endParaRPr lang="ta-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expectancy</a:t>
            </a:r>
            <a:endParaRPr lang="ta-IN" dirty="0"/>
          </a:p>
        </p:txBody>
      </p:sp>
      <p:sp>
        <p:nvSpPr>
          <p:cNvPr id="3" name="Content Placeholder 2"/>
          <p:cNvSpPr>
            <a:spLocks noGrp="1"/>
          </p:cNvSpPr>
          <p:nvPr>
            <p:ph idx="1"/>
          </p:nvPr>
        </p:nvSpPr>
        <p:spPr/>
        <p:txBody>
          <a:bodyPr>
            <a:normAutofit fontScale="92500" lnSpcReduction="10000"/>
          </a:bodyPr>
          <a:lstStyle/>
          <a:p>
            <a:r>
              <a:rPr lang="en-US" dirty="0" smtClean="0"/>
              <a:t>           Life expectancy - or expectation of life - at a given age is the average number of years which a person of that age may expect to live, according to the mortality pattern prevalent in</a:t>
            </a:r>
            <a:br>
              <a:rPr lang="en-US" dirty="0" smtClean="0"/>
            </a:br>
            <a:r>
              <a:rPr lang="en-US" dirty="0" smtClean="0"/>
              <a:t>that country. Demographers consider it as one of the best indicators of a country's level of development and of the overall health status of its population.</a:t>
            </a:r>
            <a:br>
              <a:rPr lang="en-US" dirty="0" smtClean="0"/>
            </a:br>
            <a:r>
              <a:rPr lang="en-US" dirty="0" smtClean="0"/>
              <a:t/>
            </a:r>
            <a:br>
              <a:rPr lang="en-US" dirty="0" smtClean="0"/>
            </a:br>
            <a:endParaRPr lang="ta-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FERTILITY</a:t>
            </a:r>
            <a:endParaRPr lang="ta-IN" dirty="0"/>
          </a:p>
        </p:txBody>
      </p:sp>
      <p:sp>
        <p:nvSpPr>
          <p:cNvPr id="3" name="Content Placeholder 2"/>
          <p:cNvSpPr>
            <a:spLocks noGrp="1"/>
          </p:cNvSpPr>
          <p:nvPr>
            <p:ph idx="1"/>
          </p:nvPr>
        </p:nvSpPr>
        <p:spPr/>
        <p:txBody>
          <a:bodyPr>
            <a:normAutofit fontScale="92500" lnSpcReduction="20000"/>
          </a:bodyPr>
          <a:lstStyle/>
          <a:p>
            <a:r>
              <a:rPr lang="en-US" i="1" dirty="0" smtClean="0"/>
              <a:t>           By fertility </a:t>
            </a:r>
            <a:r>
              <a:rPr lang="en-US" dirty="0" smtClean="0"/>
              <a:t>is meant the actual bearing of children. Some demographers prefer to use the word </a:t>
            </a:r>
            <a:r>
              <a:rPr lang="en-US" dirty="0" err="1" smtClean="0"/>
              <a:t>natality</a:t>
            </a:r>
            <a:r>
              <a:rPr lang="en-US" dirty="0" smtClean="0"/>
              <a:t> in place of fertility. A woman's reproductive period is roughly from 15 to 45 years - a period of 30 years. A woman married at</a:t>
            </a:r>
            <a:br>
              <a:rPr lang="en-US" dirty="0" smtClean="0"/>
            </a:br>
            <a:r>
              <a:rPr lang="en-US" dirty="0" smtClean="0"/>
              <a:t>15 and living till 45 with her husband is exposed to the risk of pregnancy for 30 years, and may give birth to 15 children, but this maximum is rarely achieved.</a:t>
            </a:r>
            <a:br>
              <a:rPr lang="en-US" dirty="0" smtClean="0"/>
            </a:br>
            <a:r>
              <a:rPr lang="en-US" dirty="0" smtClean="0"/>
              <a:t/>
            </a:r>
            <a:br>
              <a:rPr lang="en-US" dirty="0" smtClean="0"/>
            </a:br>
            <a:endParaRPr lang="ta-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256</TotalTime>
  <Words>1526</Words>
  <Application>Microsoft Office PowerPoint</Application>
  <PresentationFormat>On-screen Show (4:3)</PresentationFormat>
  <Paragraphs>149</Paragraphs>
  <Slides>68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68</vt:i4>
      </vt:variant>
    </vt:vector>
  </HeadingPairs>
  <TitlesOfParts>
    <vt:vector size="76" baseType="lpstr">
      <vt:lpstr>Algerian</vt:lpstr>
      <vt:lpstr>Arial</vt:lpstr>
      <vt:lpstr>Corbel</vt:lpstr>
      <vt:lpstr>Latha</vt:lpstr>
      <vt:lpstr>Wingdings</vt:lpstr>
      <vt:lpstr>Wingdings 2</vt:lpstr>
      <vt:lpstr>Wingdings 3</vt:lpstr>
      <vt:lpstr>Module</vt:lpstr>
      <vt:lpstr>Dr.Ezhilarasi  </vt:lpstr>
      <vt:lpstr>DEMOGRAPHY</vt:lpstr>
      <vt:lpstr> Demographic cycle </vt:lpstr>
      <vt:lpstr>PowerPoint Presentation</vt:lpstr>
      <vt:lpstr>Growth rates:</vt:lpstr>
      <vt:lpstr>Dependency ratio</vt:lpstr>
      <vt:lpstr>Urbanization</vt:lpstr>
      <vt:lpstr>Life expectancy</vt:lpstr>
      <vt:lpstr>FERTILITY</vt:lpstr>
      <vt:lpstr>PowerPoint Presentation</vt:lpstr>
      <vt:lpstr>PowerPoint Presentation</vt:lpstr>
      <vt:lpstr>PowerPoint Presentation</vt:lpstr>
      <vt:lpstr>PowerPoint Presentation</vt:lpstr>
      <vt:lpstr>FAMILY PLANNING</vt:lpstr>
      <vt:lpstr>PowerPoint Presentation</vt:lpstr>
      <vt:lpstr>  Scope of family planning services  </vt:lpstr>
      <vt:lpstr>  Health aspects of family planning  </vt:lpstr>
      <vt:lpstr>Eligible couples</vt:lpstr>
      <vt:lpstr>Target couples</vt:lpstr>
      <vt:lpstr>  CONTRACEPTIVE METHODS (Fertility Regulating Methods)  </vt:lpstr>
      <vt:lpstr>PowerPoint Presentation</vt:lpstr>
      <vt:lpstr>BARRIER METHODS</vt:lpstr>
      <vt:lpstr>a. PHYSICAL METHODS</vt:lpstr>
      <vt:lpstr>PowerPoint Presentation</vt:lpstr>
      <vt:lpstr>PowerPoint Presentation</vt:lpstr>
      <vt:lpstr>PowerPoint Presentation</vt:lpstr>
      <vt:lpstr>PowerPoint Presentation</vt:lpstr>
      <vt:lpstr>  INTRA-UTERINE DEVICES  </vt:lpstr>
      <vt:lpstr>PowerPoint Presentation</vt:lpstr>
      <vt:lpstr>  SECOND GENERATION IUDs  </vt:lpstr>
      <vt:lpstr>PowerPoint Presentation</vt:lpstr>
      <vt:lpstr>PowerPoint Presentation</vt:lpstr>
      <vt:lpstr>  SIDE-EFFECTS AND COMPLICATIONS  </vt:lpstr>
      <vt:lpstr>HORMONAL CONTRACEPTIVES</vt:lpstr>
      <vt:lpstr>PowerPoint Presentation</vt:lpstr>
      <vt:lpstr>  POST-CONCEPTIONAL METHODS (Termination of pregnancy)  </vt:lpstr>
      <vt:lpstr>ABORTION</vt:lpstr>
      <vt:lpstr>  THE MEDICAL TERMINATION OF PREGNANCY ACT 1971  </vt:lpstr>
      <vt:lpstr>PowerPoint Presentation</vt:lpstr>
      <vt:lpstr>  MISCELLANEOUS  </vt:lpstr>
      <vt:lpstr>  TERMINAL METHODS (Sterilization)  </vt:lpstr>
      <vt:lpstr>PowerPoint Presentation</vt:lpstr>
      <vt:lpstr>PowerPoint Presentation</vt:lpstr>
      <vt:lpstr>PowerPoint Presentation</vt:lpstr>
      <vt:lpstr>  THIRD GENERATION IUDs  </vt:lpstr>
      <vt:lpstr>   DEPOT  FORMULATIONS.</vt:lpstr>
      <vt:lpstr>    INJECTABLE  CONTRACEPTIVES.</vt:lpstr>
      <vt:lpstr>      DMPA.</vt:lpstr>
      <vt:lpstr>     NET-  EN.</vt:lpstr>
      <vt:lpstr>       DMPA-SC 104  mg.</vt:lpstr>
      <vt:lpstr>     2.SUBDERMAL  IMPLANTS.</vt:lpstr>
      <vt:lpstr>MECHANISM  OF  ACTION  OF  IUDs.</vt:lpstr>
      <vt:lpstr>PowerPoint Presentation</vt:lpstr>
      <vt:lpstr>PowerPoint Presentation</vt:lpstr>
      <vt:lpstr>  TIMING  OF  INSERTION.</vt:lpstr>
      <vt:lpstr>  HORMONAL  CONTRACEPTIVES.</vt:lpstr>
      <vt:lpstr>PowerPoint Presentation</vt:lpstr>
      <vt:lpstr> 2.PROGESTOGEN-ONLY  PILL.</vt:lpstr>
      <vt:lpstr>  3.POST-COITAL  CONTRACEPTION.</vt:lpstr>
      <vt:lpstr>PowerPoint Presentation</vt:lpstr>
      <vt:lpstr>PowerPoint Presentation</vt:lpstr>
      <vt:lpstr>    4.ONCE  A  MONTH  PILL.</vt:lpstr>
      <vt:lpstr>          5. MALE  PILL.</vt:lpstr>
      <vt:lpstr>PowerPoint Presentation</vt:lpstr>
      <vt:lpstr>  MODE  OF  ACTION  OF  ORAL  PILLS.</vt:lpstr>
      <vt:lpstr>   RISKS  AND  BENEFITS.</vt:lpstr>
      <vt:lpstr>      ADVERSE  EFFECTS.</vt:lpstr>
      <vt:lpstr>     CONTRAINDICATIONS.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DEMOGRAPHY AND FAMILY PLANNING</dc:title>
  <dc:creator>COMMUNITY OF MEDICIN</dc:creator>
  <cp:lastModifiedBy>Lib Lab One</cp:lastModifiedBy>
  <cp:revision>39</cp:revision>
  <dcterms:created xsi:type="dcterms:W3CDTF">2019-02-09T09:50:56Z</dcterms:created>
  <dcterms:modified xsi:type="dcterms:W3CDTF">2020-12-02T05:49:10Z</dcterms:modified>
</cp:coreProperties>
</file>